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Lst>
  <p:sldSz cy="5143500" cx="9144000"/>
  <p:notesSz cx="6858000" cy="9144000"/>
  <p:embeddedFontLst>
    <p:embeddedFont>
      <p:font typeface="Josefin Slab"/>
      <p:regular r:id="rId73"/>
      <p:bold r:id="rId74"/>
      <p:italic r:id="rId75"/>
      <p:boldItalic r:id="rId76"/>
    </p:embeddedFont>
    <p:embeddedFont>
      <p:font typeface="Anton"/>
      <p:regular r:id="rId77"/>
    </p:embeddedFont>
    <p:embeddedFont>
      <p:font typeface="Staatliches"/>
      <p:regular r:id="rId78"/>
    </p:embeddedFont>
    <p:embeddedFont>
      <p:font typeface="Roboto"/>
      <p:regular r:id="rId79"/>
      <p:bold r:id="rId80"/>
      <p:italic r:id="rId81"/>
      <p:boldItalic r:id="rId82"/>
    </p:embeddedFont>
    <p:embeddedFont>
      <p:font typeface="Anaheim"/>
      <p:regular r:id="rId83"/>
    </p:embeddedFont>
    <p:embeddedFont>
      <p:font typeface="Lato"/>
      <p:regular r:id="rId84"/>
      <p:bold r:id="rId85"/>
      <p:italic r:id="rId86"/>
      <p:boldItalic r:id="rId87"/>
    </p:embeddedFont>
    <p:embeddedFont>
      <p:font typeface="Abel"/>
      <p:regular r:id="rId88"/>
    </p:embeddedFont>
    <p:embeddedFont>
      <p:font typeface="Pacifico"/>
      <p:regular r:id="rId89"/>
    </p:embeddedFont>
    <p:embeddedFont>
      <p:font typeface="Josefin Sans"/>
      <p:regular r:id="rId90"/>
      <p:bold r:id="rId91"/>
      <p:italic r:id="rId92"/>
      <p:boldItalic r:id="rId93"/>
    </p:embeddedFont>
    <p:embeddedFont>
      <p:font typeface="Unica One"/>
      <p:regular r:id="rId94"/>
    </p:embeddedFont>
    <p:embeddedFont>
      <p:font typeface="Roboto Mono"/>
      <p:regular r:id="rId95"/>
      <p:bold r:id="rId96"/>
      <p:italic r:id="rId97"/>
      <p:boldItalic r:id="rId9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39C788-E987-43A1-B214-363CED700E5C}">
  <a:tblStyle styleId="{D739C788-E987-43A1-B214-363CED700E5C}"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EFED"/>
          </a:solidFill>
        </a:fill>
      </a:tcStyle>
    </a:wholeTbl>
    <a:band1H>
      <a:tcTxStyle/>
      <a:tcStyle>
        <a:fill>
          <a:solidFill>
            <a:srgbClr val="CBDDD9"/>
          </a:solidFill>
        </a:fill>
      </a:tcStyle>
    </a:band1H>
    <a:band2H>
      <a:tcTxStyle/>
    </a:band2H>
    <a:band1V>
      <a:tcTxStyle/>
      <a:tcStyle>
        <a:fill>
          <a:solidFill>
            <a:srgbClr val="CBDDD9"/>
          </a:solidFill>
        </a:fill>
      </a:tcStyle>
    </a:band1V>
    <a:band2V>
      <a:tcTxStyle/>
    </a:band2V>
    <a:lastCol>
      <a:tcTxStyle b="on" i="off">
        <a:font>
          <a:latin typeface="Arial"/>
          <a:ea typeface="Arial"/>
          <a:cs typeface="Arial"/>
        </a:font>
        <a:schemeClr val="lt1"/>
      </a:tcTxStyle>
      <a:tcStyle>
        <a:fill>
          <a:solidFill>
            <a:schemeClr val="dk1"/>
          </a:solidFill>
        </a:fill>
      </a:tcStyle>
    </a:lastCol>
    <a:firstCol>
      <a:tcTxStyle b="on" i="off">
        <a:font>
          <a:latin typeface="Arial"/>
          <a:ea typeface="Arial"/>
          <a:cs typeface="Arial"/>
        </a:font>
        <a:schemeClr val="lt1"/>
      </a:tcTxStyle>
      <a:tcStyle>
        <a:fill>
          <a:solidFill>
            <a:schemeClr val="dk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dk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dk1"/>
          </a:solidFill>
        </a:fill>
      </a:tcStyle>
    </a:firstRow>
    <a:neCell>
      <a:tcTxStyle/>
    </a:neCell>
    <a:nwCell>
      <a:tcTxStyle/>
    </a:nwCell>
  </a:tblStyle>
  <a:tblStyle styleId="{80A930A6-B016-47D4-838D-2BDA62D3D9BD}" styleName="Table_1">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9E9"/>
          </a:solidFill>
        </a:fill>
      </a:tcStyle>
    </a:wholeTbl>
    <a:band1H>
      <a:tcTxStyle/>
      <a:tcStyle>
        <a:fill>
          <a:solidFill>
            <a:srgbClr val="D0D0D0"/>
          </a:solidFill>
        </a:fill>
      </a:tcStyle>
    </a:band1H>
    <a:band2H>
      <a:tcTxStyle/>
    </a:band2H>
    <a:band1V>
      <a:tcTxStyle/>
      <a:tcStyle>
        <a:fill>
          <a:solidFill>
            <a:srgbClr val="D0D0D0"/>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RobotoMono-regular.fntdata"/><Relationship Id="rId94" Type="http://schemas.openxmlformats.org/officeDocument/2006/relationships/font" Target="fonts/UnicaOne-regular.fntdata"/><Relationship Id="rId97" Type="http://schemas.openxmlformats.org/officeDocument/2006/relationships/font" Target="fonts/RobotoMono-italic.fntdata"/><Relationship Id="rId96" Type="http://schemas.openxmlformats.org/officeDocument/2006/relationships/font" Target="fonts/RobotoMono-bold.fntdata"/><Relationship Id="rId11" Type="http://schemas.openxmlformats.org/officeDocument/2006/relationships/slide" Target="slides/slide5.xml"/><Relationship Id="rId10" Type="http://schemas.openxmlformats.org/officeDocument/2006/relationships/slide" Target="slides/slide4.xml"/><Relationship Id="rId98" Type="http://schemas.openxmlformats.org/officeDocument/2006/relationships/font" Target="fonts/RobotoMono-bol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JosefinSans-bold.fntdata"/><Relationship Id="rId90" Type="http://schemas.openxmlformats.org/officeDocument/2006/relationships/font" Target="fonts/JosefinSans-regular.fntdata"/><Relationship Id="rId93" Type="http://schemas.openxmlformats.org/officeDocument/2006/relationships/font" Target="fonts/JosefinSans-boldItalic.fntdata"/><Relationship Id="rId92" Type="http://schemas.openxmlformats.org/officeDocument/2006/relationships/font" Target="fonts/JosefinSans-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Lato-regular.fntdata"/><Relationship Id="rId83" Type="http://schemas.openxmlformats.org/officeDocument/2006/relationships/font" Target="fonts/Anaheim-regular.fntdata"/><Relationship Id="rId86" Type="http://schemas.openxmlformats.org/officeDocument/2006/relationships/font" Target="fonts/Lato-italic.fntdata"/><Relationship Id="rId85" Type="http://schemas.openxmlformats.org/officeDocument/2006/relationships/font" Target="fonts/Lato-bold.fntdata"/><Relationship Id="rId88" Type="http://schemas.openxmlformats.org/officeDocument/2006/relationships/font" Target="fonts/Abel-regular.fntdata"/><Relationship Id="rId87" Type="http://schemas.openxmlformats.org/officeDocument/2006/relationships/font" Target="fonts/Lato-boldItalic.fntdata"/><Relationship Id="rId89" Type="http://schemas.openxmlformats.org/officeDocument/2006/relationships/font" Target="fonts/Pacifico-regular.fntdata"/><Relationship Id="rId80" Type="http://schemas.openxmlformats.org/officeDocument/2006/relationships/font" Target="fonts/Roboto-bold.fntdata"/><Relationship Id="rId82" Type="http://schemas.openxmlformats.org/officeDocument/2006/relationships/font" Target="fonts/Roboto-boldItalic.fntdata"/><Relationship Id="rId81"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JosefinSlab-regular.fntdata"/><Relationship Id="rId72" Type="http://schemas.openxmlformats.org/officeDocument/2006/relationships/slide" Target="slides/slide66.xml"/><Relationship Id="rId75" Type="http://schemas.openxmlformats.org/officeDocument/2006/relationships/font" Target="fonts/JosefinSlab-italic.fntdata"/><Relationship Id="rId74" Type="http://schemas.openxmlformats.org/officeDocument/2006/relationships/font" Target="fonts/JosefinSlab-bold.fntdata"/><Relationship Id="rId77" Type="http://schemas.openxmlformats.org/officeDocument/2006/relationships/font" Target="fonts/Anton-regular.fntdata"/><Relationship Id="rId76" Type="http://schemas.openxmlformats.org/officeDocument/2006/relationships/font" Target="fonts/JosefinSlab-boldItalic.fntdata"/><Relationship Id="rId79" Type="http://schemas.openxmlformats.org/officeDocument/2006/relationships/font" Target="fonts/Roboto-regular.fntdata"/><Relationship Id="rId78" Type="http://schemas.openxmlformats.org/officeDocument/2006/relationships/font" Target="fonts/Staatliches-regular.fntdata"/><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python.org/3/tutorial/floatingpoint.html#representation-error"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soonline.com/article/3429569/what-is-a-computer-worm-how-this-self-spreading-malware-wreaks-havoc.html" TargetMode="External"/><Relationship Id="rId3" Type="http://schemas.openxmlformats.org/officeDocument/2006/relationships/hyperlink" Target="https://www.csoonline.com/article/3406446/what-is-a-computer-virus-how-they-spread-and-5-signs-youve-been-infected.html" TargetMode="External"/><Relationship Id="rId4" Type="http://schemas.openxmlformats.org/officeDocument/2006/relationships/hyperlink" Target="https://www.csoonline.com/article/3403381/what-is-a-trojan-horse-how-this-tricky-malware-works.html" TargetMode="External"/><Relationship Id="rId5" Type="http://schemas.openxmlformats.org/officeDocument/2006/relationships/hyperlink" Target="https://www.csoonline.com/article/3222066/how-to-detect-and-remove-a-rootkit-in-windows-10.html" TargetMode="External"/><Relationship Id="rId6" Type="http://schemas.openxmlformats.org/officeDocument/2006/relationships/hyperlink" Target="https://searchsecurity.techtarget.com/definition/rootkit" TargetMode="External"/><Relationship Id="rId7" Type="http://schemas.openxmlformats.org/officeDocument/2006/relationships/hyperlink" Target="https://www.csoonline.com/article/3236183/ransomware/what-is-ransomware-how-it-works-and-how-to-remove-it.html" TargetMode="Externa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f974d959f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f974d959f6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latin typeface="Lato"/>
                <a:ea typeface="Lato"/>
                <a:cs typeface="Lato"/>
                <a:sym typeface="Lato"/>
              </a:rPr>
              <a:t>[Lauren] We started off the course by merging our understanding of some basic computing topics with our python learning. One of the foundational concepts we learned was that </a:t>
            </a:r>
            <a:r>
              <a:rPr lang="en" sz="1200">
                <a:solidFill>
                  <a:srgbClr val="181818"/>
                </a:solidFill>
                <a:highlight>
                  <a:srgbClr val="FFFFFF"/>
                </a:highlight>
                <a:latin typeface="Lato"/>
                <a:ea typeface="Lato"/>
                <a:cs typeface="Lato"/>
                <a:sym typeface="Lato"/>
              </a:rPr>
              <a:t>a</a:t>
            </a:r>
            <a:r>
              <a:rPr lang="en" sz="1200">
                <a:solidFill>
                  <a:srgbClr val="181818"/>
                </a:solidFill>
                <a:highlight>
                  <a:srgbClr val="FFFFFF"/>
                </a:highlight>
                <a:latin typeface="Lato"/>
                <a:ea typeface="Lato"/>
                <a:cs typeface="Lato"/>
                <a:sym typeface="Lato"/>
              </a:rPr>
              <a:t> bit is simply a binary digit. Bits are the smallest increment of data stored on a computer. </a:t>
            </a:r>
            <a:r>
              <a:rPr lang="en" sz="1200">
                <a:solidFill>
                  <a:srgbClr val="202122"/>
                </a:solidFill>
                <a:highlight>
                  <a:srgbClr val="FFFFFF"/>
                </a:highlight>
                <a:latin typeface="Lato"/>
                <a:ea typeface="Lato"/>
                <a:cs typeface="Lato"/>
                <a:sym typeface="Lato"/>
              </a:rPr>
              <a:t>A </a:t>
            </a:r>
            <a:r>
              <a:rPr b="1" lang="en" sz="1200">
                <a:solidFill>
                  <a:srgbClr val="202122"/>
                </a:solidFill>
                <a:highlight>
                  <a:srgbClr val="FFFFFF"/>
                </a:highlight>
                <a:latin typeface="Lato"/>
                <a:ea typeface="Lato"/>
                <a:cs typeface="Lato"/>
                <a:sym typeface="Lato"/>
              </a:rPr>
              <a:t>byte</a:t>
            </a:r>
            <a:r>
              <a:rPr lang="en" sz="1200">
                <a:solidFill>
                  <a:srgbClr val="202122"/>
                </a:solidFill>
                <a:highlight>
                  <a:srgbClr val="FFFFFF"/>
                </a:highlight>
                <a:latin typeface="Lato"/>
                <a:ea typeface="Lato"/>
                <a:cs typeface="Lato"/>
                <a:sym typeface="Lato"/>
              </a:rPr>
              <a:t> consists of 8 bits. One of the reasons the 8 bit unit, aka the byte, is so fundamental in computer science is because </a:t>
            </a:r>
            <a:r>
              <a:rPr lang="en" sz="1200">
                <a:solidFill>
                  <a:srgbClr val="181818"/>
                </a:solidFill>
                <a:highlight>
                  <a:srgbClr val="FFFFFF"/>
                </a:highlight>
                <a:latin typeface="Lato"/>
                <a:ea typeface="Lato"/>
                <a:cs typeface="Lato"/>
                <a:sym typeface="Lato"/>
              </a:rPr>
              <a:t>a byte contains enough information to store a single letter character. This is how we start to move from 0s and 1s up to letters and ultimately to pictures and beyond! </a:t>
            </a:r>
            <a:endParaRPr sz="1200">
              <a:solidFill>
                <a:srgbClr val="181818"/>
              </a:solidFill>
              <a:highlight>
                <a:srgbClr val="FFFFFF"/>
              </a:highlight>
              <a:latin typeface="Lato"/>
              <a:ea typeface="Lato"/>
              <a:cs typeface="Lato"/>
              <a:sym typeface="Lato"/>
            </a:endParaRPr>
          </a:p>
          <a:p>
            <a:pPr indent="0" lvl="0" marL="0" rtl="0" algn="l">
              <a:lnSpc>
                <a:spcPct val="100000"/>
              </a:lnSpc>
              <a:spcBef>
                <a:spcPts val="0"/>
              </a:spcBef>
              <a:spcAft>
                <a:spcPts val="0"/>
              </a:spcAft>
              <a:buSzPts val="1100"/>
              <a:buNone/>
            </a:pPr>
            <a:r>
              <a:t/>
            </a:r>
            <a:endParaRPr sz="1200">
              <a:solidFill>
                <a:srgbClr val="181818"/>
              </a:solidFill>
              <a:highlight>
                <a:srgbClr val="FFFFFF"/>
              </a:highlight>
              <a:latin typeface="Lato"/>
              <a:ea typeface="Lato"/>
              <a:cs typeface="Lato"/>
              <a:sym typeface="Lato"/>
            </a:endParaRPr>
          </a:p>
          <a:p>
            <a:pPr indent="0" lvl="0" marL="0" rtl="0" algn="l">
              <a:lnSpc>
                <a:spcPct val="100000"/>
              </a:lnSpc>
              <a:spcBef>
                <a:spcPts val="0"/>
              </a:spcBef>
              <a:spcAft>
                <a:spcPts val="0"/>
              </a:spcAft>
              <a:buSzPts val="1100"/>
              <a:buNone/>
            </a:pPr>
            <a:r>
              <a:rPr lang="en" sz="1200">
                <a:solidFill>
                  <a:srgbClr val="181818"/>
                </a:solidFill>
                <a:highlight>
                  <a:srgbClr val="FFFFFF"/>
                </a:highlight>
                <a:latin typeface="Lato"/>
                <a:ea typeface="Lato"/>
                <a:cs typeface="Lato"/>
                <a:sym typeface="Lato"/>
              </a:rPr>
              <a:t>Note: As you can see on the slide 01101000 is a byte worth of data and any one of those digits is a bit. </a:t>
            </a:r>
            <a:endParaRPr sz="1200">
              <a:solidFill>
                <a:srgbClr val="181818"/>
              </a:solidFill>
              <a:highlight>
                <a:srgbClr val="FFFFFF"/>
              </a:highlight>
              <a:latin typeface="Lato"/>
              <a:ea typeface="Lato"/>
              <a:cs typeface="Lato"/>
              <a:sym typeface="La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f974d959f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f974d959f6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t>[Lauren] We learned how computers get from low-level binary up to alphanumeric symbols. </a:t>
            </a:r>
            <a:r>
              <a:rPr lang="en" sz="1200">
                <a:solidFill>
                  <a:srgbClr val="4D5156"/>
                </a:solidFill>
                <a:highlight>
                  <a:srgbClr val="FFFFFF"/>
                </a:highlight>
              </a:rPr>
              <a:t>ASCII, the abbreviation of American Standard Code for Information Interchange, is a character encoding standard for electronic communication. ASCII codes represent text in computers. ASCII maps an alphanumeric symbol to a decimal number and from a decimal number, inherently, to binary!</a:t>
            </a:r>
            <a:r>
              <a:rPr lang="en" sz="1200">
                <a:solidFill>
                  <a:srgbClr val="222222"/>
                </a:solidFill>
                <a:highlight>
                  <a:srgbClr val="FFFFFF"/>
                </a:highlight>
              </a:rPr>
              <a:t> </a:t>
            </a:r>
            <a:endParaRPr sz="1200">
              <a:solidFill>
                <a:srgbClr val="222222"/>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f974d959f6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f974d959f6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Beyond the basic computing concepts we started to dive into the python fundamentals and learned that s</a:t>
            </a:r>
            <a:r>
              <a:rPr lang="en" sz="900">
                <a:latin typeface="Times New Roman"/>
                <a:ea typeface="Times New Roman"/>
                <a:cs typeface="Times New Roman"/>
                <a:sym typeface="Times New Roman"/>
              </a:rPr>
              <a:t>toring data is a core component of how any language in computer science functions.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Python stores data in “first class” objects. All core data types that you might work with in Python - like text, numbers, and so on - are represented in python through the abstract concept of an </a:t>
            </a:r>
            <a:r>
              <a:rPr i="1" lang="en" sz="900">
                <a:latin typeface="Times New Roman"/>
                <a:ea typeface="Times New Roman"/>
                <a:cs typeface="Times New Roman"/>
                <a:sym typeface="Times New Roman"/>
              </a:rPr>
              <a:t>object.</a:t>
            </a:r>
            <a:endParaRPr i="1" sz="900">
              <a:latin typeface="Times New Roman"/>
              <a:ea typeface="Times New Roman"/>
              <a:cs typeface="Times New Roman"/>
              <a:sym typeface="Times New Roman"/>
            </a:endParaRPr>
          </a:p>
          <a:p>
            <a:pPr indent="0" lvl="0" marL="0" rtl="0" algn="l">
              <a:spcBef>
                <a:spcPts val="0"/>
              </a:spcBef>
              <a:spcAft>
                <a:spcPts val="0"/>
              </a:spcAft>
              <a:buNone/>
            </a:pPr>
            <a:r>
              <a:t/>
            </a:r>
            <a:endParaRPr i="1"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Objects are Python’s way of defining what</a:t>
            </a:r>
            <a:r>
              <a:rPr i="1" lang="en" sz="900">
                <a:latin typeface="Times New Roman"/>
                <a:ea typeface="Times New Roman"/>
                <a:cs typeface="Times New Roman"/>
                <a:sym typeface="Times New Roman"/>
              </a:rPr>
              <a:t> type of thing</a:t>
            </a:r>
            <a:r>
              <a:rPr lang="en" sz="900">
                <a:latin typeface="Times New Roman"/>
                <a:ea typeface="Times New Roman"/>
                <a:cs typeface="Times New Roman"/>
                <a:sym typeface="Times New Roman"/>
              </a:rPr>
              <a:t> something is, </a:t>
            </a:r>
            <a:r>
              <a:rPr i="1" lang="en" sz="900">
                <a:latin typeface="Times New Roman"/>
                <a:ea typeface="Times New Roman"/>
                <a:cs typeface="Times New Roman"/>
                <a:sym typeface="Times New Roman"/>
              </a:rPr>
              <a:t>what properties that thing has</a:t>
            </a:r>
            <a:r>
              <a:rPr lang="en" sz="900">
                <a:latin typeface="Times New Roman"/>
                <a:ea typeface="Times New Roman"/>
                <a:cs typeface="Times New Roman"/>
                <a:sym typeface="Times New Roman"/>
              </a:rPr>
              <a:t> and</a:t>
            </a:r>
            <a:r>
              <a:rPr i="1" lang="en" sz="900">
                <a:latin typeface="Times New Roman"/>
                <a:ea typeface="Times New Roman"/>
                <a:cs typeface="Times New Roman"/>
                <a:sym typeface="Times New Roman"/>
              </a:rPr>
              <a:t> what can be done with it.</a:t>
            </a:r>
            <a:r>
              <a:rPr lang="en" sz="900">
                <a:latin typeface="Times New Roman"/>
                <a:ea typeface="Times New Roman"/>
                <a:cs typeface="Times New Roman"/>
                <a:sym typeface="Times New Roman"/>
              </a:rPr>
              <a:t> Objects create clear </a:t>
            </a:r>
            <a:r>
              <a:rPr i="1" lang="en" sz="900">
                <a:latin typeface="Times New Roman"/>
                <a:ea typeface="Times New Roman"/>
                <a:cs typeface="Times New Roman"/>
                <a:sym typeface="Times New Roman"/>
              </a:rPr>
              <a:t>rules</a:t>
            </a:r>
            <a:r>
              <a:rPr lang="en" sz="900">
                <a:latin typeface="Times New Roman"/>
                <a:ea typeface="Times New Roman"/>
                <a:cs typeface="Times New Roman"/>
                <a:sym typeface="Times New Roman"/>
              </a:rPr>
              <a:t> and </a:t>
            </a:r>
            <a:r>
              <a:rPr i="1" lang="en" sz="900">
                <a:latin typeface="Times New Roman"/>
                <a:ea typeface="Times New Roman"/>
                <a:cs typeface="Times New Roman"/>
                <a:sym typeface="Times New Roman"/>
              </a:rPr>
              <a:t>definition</a:t>
            </a:r>
            <a:r>
              <a:rPr lang="en" sz="900">
                <a:latin typeface="Times New Roman"/>
                <a:ea typeface="Times New Roman"/>
                <a:cs typeface="Times New Roman"/>
                <a:sym typeface="Times New Roman"/>
              </a:rPr>
              <a:t> for code in order to help programmers know how to interact with and use it!</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In Python, every </a:t>
            </a:r>
            <a:r>
              <a:rPr i="1" lang="en" sz="900">
                <a:latin typeface="Times New Roman"/>
                <a:ea typeface="Times New Roman"/>
                <a:cs typeface="Times New Roman"/>
                <a:sym typeface="Times New Roman"/>
              </a:rPr>
              <a:t>object</a:t>
            </a:r>
            <a:r>
              <a:rPr lang="en" sz="900">
                <a:latin typeface="Times New Roman"/>
                <a:ea typeface="Times New Roman"/>
                <a:cs typeface="Times New Roman"/>
                <a:sym typeface="Times New Roman"/>
              </a:rPr>
              <a:t> has a </a:t>
            </a:r>
            <a:r>
              <a:rPr i="1" lang="en" sz="900">
                <a:latin typeface="Times New Roman"/>
                <a:ea typeface="Times New Roman"/>
                <a:cs typeface="Times New Roman"/>
                <a:sym typeface="Times New Roman"/>
              </a:rPr>
              <a:t>type, </a:t>
            </a:r>
            <a:r>
              <a:rPr lang="en" sz="900">
                <a:latin typeface="Times New Roman"/>
                <a:ea typeface="Times New Roman"/>
                <a:cs typeface="Times New Roman"/>
                <a:sym typeface="Times New Roman"/>
              </a:rPr>
              <a:t>and all objects of that type have certain common properties and certain common functionalities.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i="1" lang="en" sz="900">
                <a:latin typeface="Times New Roman"/>
                <a:ea typeface="Times New Roman"/>
                <a:cs typeface="Times New Roman"/>
                <a:sym typeface="Times New Roman"/>
              </a:rPr>
              <a:t>Note: A note of caution, though! Everything in Python is an object, and this goes for the type function, too! type(x) will return a type object! So even if you ask Python the type of something and it prints the type as a string, note that Python is really returning another object! </a:t>
            </a:r>
            <a:endParaRPr i="1"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f974d959f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f974d959f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Times New Roman"/>
                <a:ea typeface="Times New Roman"/>
                <a:cs typeface="Times New Roman"/>
                <a:sym typeface="Times New Roman"/>
              </a:rPr>
              <a:t>Variables in python </a:t>
            </a:r>
            <a:r>
              <a:rPr i="1" lang="en" sz="800">
                <a:latin typeface="Times New Roman"/>
                <a:ea typeface="Times New Roman"/>
                <a:cs typeface="Times New Roman"/>
                <a:sym typeface="Times New Roman"/>
              </a:rPr>
              <a:t>stand in for </a:t>
            </a:r>
            <a:r>
              <a:rPr lang="en" sz="800">
                <a:latin typeface="Times New Roman"/>
                <a:ea typeface="Times New Roman"/>
                <a:cs typeface="Times New Roman"/>
                <a:sym typeface="Times New Roman"/>
              </a:rPr>
              <a:t>different types of data in statements; however, it may be easier in practice to think of them like aliases or labels or nicknames, rather than as mathematical variables.</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In Python, we create variables by giving them a name and a value. We do not have to specify up-front what type of data will be stored in the variable (this is a feature in some programming languages). </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To create a variable, we use the </a:t>
            </a:r>
            <a:r>
              <a:rPr i="1" lang="en" sz="800">
                <a:latin typeface="Times New Roman"/>
                <a:ea typeface="Times New Roman"/>
                <a:cs typeface="Times New Roman"/>
                <a:sym typeface="Times New Roman"/>
              </a:rPr>
              <a:t>assignment</a:t>
            </a:r>
            <a:r>
              <a:rPr lang="en" sz="800">
                <a:latin typeface="Times New Roman"/>
                <a:ea typeface="Times New Roman"/>
                <a:cs typeface="Times New Roman"/>
                <a:sym typeface="Times New Roman"/>
              </a:rPr>
              <a:t> operator, the equal sign. A </a:t>
            </a:r>
            <a:r>
              <a:rPr i="1" lang="en" sz="800">
                <a:latin typeface="Times New Roman"/>
                <a:ea typeface="Times New Roman"/>
                <a:cs typeface="Times New Roman"/>
                <a:sym typeface="Times New Roman"/>
              </a:rPr>
              <a:t>single</a:t>
            </a:r>
            <a:r>
              <a:rPr lang="en" sz="800">
                <a:latin typeface="Times New Roman"/>
                <a:ea typeface="Times New Roman"/>
                <a:cs typeface="Times New Roman"/>
                <a:sym typeface="Times New Roman"/>
              </a:rPr>
              <a:t> equals sign in Python tells the language that the </a:t>
            </a:r>
            <a:r>
              <a:rPr i="1" lang="en" sz="800">
                <a:latin typeface="Times New Roman"/>
                <a:ea typeface="Times New Roman"/>
                <a:cs typeface="Times New Roman"/>
                <a:sym typeface="Times New Roman"/>
              </a:rPr>
              <a:t>name</a:t>
            </a:r>
            <a:r>
              <a:rPr lang="en" sz="800">
                <a:latin typeface="Times New Roman"/>
                <a:ea typeface="Times New Roman"/>
                <a:cs typeface="Times New Roman"/>
                <a:sym typeface="Times New Roman"/>
              </a:rPr>
              <a:t> on the </a:t>
            </a:r>
            <a:r>
              <a:rPr i="1" lang="en" sz="800">
                <a:latin typeface="Times New Roman"/>
                <a:ea typeface="Times New Roman"/>
                <a:cs typeface="Times New Roman"/>
                <a:sym typeface="Times New Roman"/>
              </a:rPr>
              <a:t>left hand side of the operator</a:t>
            </a:r>
            <a:r>
              <a:rPr lang="en" sz="800">
                <a:latin typeface="Times New Roman"/>
                <a:ea typeface="Times New Roman"/>
                <a:cs typeface="Times New Roman"/>
                <a:sym typeface="Times New Roman"/>
              </a:rPr>
              <a:t> should be a variable and the </a:t>
            </a:r>
            <a:r>
              <a:rPr i="1" lang="en" sz="800">
                <a:latin typeface="Times New Roman"/>
                <a:ea typeface="Times New Roman"/>
                <a:cs typeface="Times New Roman"/>
                <a:sym typeface="Times New Roman"/>
              </a:rPr>
              <a:t>value on the right-hand side</a:t>
            </a:r>
            <a:r>
              <a:rPr lang="en" sz="800">
                <a:latin typeface="Times New Roman"/>
                <a:ea typeface="Times New Roman"/>
                <a:cs typeface="Times New Roman"/>
                <a:sym typeface="Times New Roman"/>
              </a:rPr>
              <a:t> of the operator should be the value stored in that variable. </a:t>
            </a:r>
            <a:r>
              <a:rPr lang="en" sz="800">
                <a:solidFill>
                  <a:schemeClr val="dk1"/>
                </a:solidFill>
                <a:latin typeface="Times New Roman"/>
                <a:ea typeface="Times New Roman"/>
                <a:cs typeface="Times New Roman"/>
                <a:sym typeface="Times New Roman"/>
              </a:rPr>
              <a:t>The name on the left should be lowercase_with_underscores and the value on the right needs to be a valid </a:t>
            </a:r>
            <a:r>
              <a:rPr i="1" lang="en" sz="800">
                <a:solidFill>
                  <a:schemeClr val="dk1"/>
                </a:solidFill>
                <a:latin typeface="Times New Roman"/>
                <a:ea typeface="Times New Roman"/>
                <a:cs typeface="Times New Roman"/>
                <a:sym typeface="Times New Roman"/>
              </a:rPr>
              <a:t>type</a:t>
            </a:r>
            <a:r>
              <a:rPr lang="en" sz="800">
                <a:solidFill>
                  <a:schemeClr val="dk1"/>
                </a:solidFill>
                <a:latin typeface="Times New Roman"/>
                <a:ea typeface="Times New Roman"/>
                <a:cs typeface="Times New Roman"/>
                <a:sym typeface="Times New Roman"/>
              </a:rPr>
              <a:t> of data Python understands.</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Note: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For example, to create a Python representation of the boxes on the screen, we would write the following code:</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eggs = 15</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bacon = 10</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a:p>
            <a:pPr indent="0" lvl="0" marL="0" rtl="0" algn="l">
              <a:spcBef>
                <a:spcPts val="0"/>
              </a:spcBef>
              <a:spcAft>
                <a:spcPts val="0"/>
              </a:spcAft>
              <a:buNone/>
            </a:pPr>
            <a:r>
              <a:rPr lang="en" sz="800">
                <a:latin typeface="Times New Roman"/>
                <a:ea typeface="Times New Roman"/>
                <a:cs typeface="Times New Roman"/>
                <a:sym typeface="Times New Roman"/>
              </a:rPr>
              <a:t>This tells Python to create two virtual ‘containers’, one called eggs and the other called bacon. In the container called eggs it will place the integer 15 and in the one called bacon it will place the integer 10.</a:t>
            </a:r>
            <a:endParaRPr sz="8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f974d959f6_0_2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f974d959f6_0_2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At this point in class we should have a really strong understanding of different data types. The first data type we covered were integers.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In Python, an integer is a “whole number”, a numeric value with no decimal precision.</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Decimal number values also require a specialized type called floating-point numbers, or floats.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Integers can be positive, negative, or zero but they must be whole and in the specified range.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To declare an integer, you merely need to set that integer equal to any whole number. There is no other syntax that identifies an integer - just the whole number.</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Python has methods for working with integers and understands all of the mathematical operations you might want to do with them!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f974d959f6_0_3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f974d959f6_0_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Like assignment, there are other operators that Python uses to indicate different actions to take on data. For integers and other numeric data types, several familiar mathematical symbols are represented in Python. These include all of the items in the chart above on the left.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Most of these operations were likely familiar to everyone with the two exceptions of floor division (//) and modulo (%). Modulo gets remainders from division, and it’s often used in programming to shortcut a variety of different tasks.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Note:</a:t>
            </a:r>
            <a:endParaRPr/>
          </a:p>
          <a:p>
            <a:pPr indent="0" lvl="0" marL="0" rtl="0" algn="l">
              <a:lnSpc>
                <a:spcPct val="100000"/>
              </a:lnSpc>
              <a:spcBef>
                <a:spcPts val="0"/>
              </a:spcBef>
              <a:spcAft>
                <a:spcPts val="0"/>
              </a:spcAft>
              <a:buSzPts val="1100"/>
              <a:buNone/>
            </a:pPr>
            <a:r>
              <a:rPr lang="en"/>
              <a:t>There are a couple of syntax notes you will want to check out here - for example, exponentiation is a little different in Python. It uses two asterisks, not a carrot to indicate exponentiation. It also proceeds right to left when there are sequential exponentiations (e.g. 2**3**5 should be done as 3**5 and then 2**243).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f974d959f6_0_3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gf974d959f6_0_3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also learned about comparisons in python. Critically we learned that we can use syntax such as bang equals sign to mean not equal to and we will get a boolean respnoes of True or False.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 small but important syntax note is that greater than or equal to and less than or equal to both put the equal sign last and the greater/less than sign first.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f974d959f6_0_4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gf974d959f6_0_4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Floating point precision numbers, AKA floats, are what are used in Python to represent decimal values. Any numeric value with a decimal is a float, even if that value could be represented as a whole number (e.g. 1.0).</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Floating point numbers can be positive, zero, or negative. But they are always represented with a decimal. This is also how they are declared.</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NB:</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Floats will generally behave exactly as you would expect decimals to behave in normal mathematical use, but there are some exceptions to be aware of. In particular, beware the Representation Error (</a:t>
            </a:r>
            <a:r>
              <a:rPr i="1" lang="en" u="sng">
                <a:solidFill>
                  <a:schemeClr val="accent5"/>
                </a:solidFill>
                <a:latin typeface="Times New Roman"/>
                <a:ea typeface="Times New Roman"/>
                <a:cs typeface="Times New Roman"/>
                <a:sym typeface="Times New Roman"/>
                <a:hlinkClick r:id="rId2">
                  <a:extLst>
                    <a:ext uri="{A12FA001-AC4F-418D-AE19-62706E023703}">
                      <ahyp:hlinkClr val="tx"/>
                    </a:ext>
                  </a:extLst>
                </a:hlinkClick>
              </a:rPr>
              <a:t>https://docs.python.org/3/tutorial/floatingpoint.html#representation-error</a:t>
            </a:r>
            <a:r>
              <a:rPr i="1" lang="en">
                <a:latin typeface="Times New Roman"/>
                <a:ea typeface="Times New Roman"/>
                <a:cs typeface="Times New Roman"/>
                <a:sym typeface="Times New Roman"/>
              </a:rPr>
              <a:t>).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“Representation error refers to the fact that some (most, actually) decimal fractions cannot be represented exactly as binary (base 2) fractions. This is the chief reason why Python (or Perl, C, C++, Java, Fortran, and many others) often won’t display the exact decimal number you expect.</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Why is that? 1/10 is not exactly representable as a binary fraction.”</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Consider: </a:t>
            </a:r>
            <a:endParaRPr i="1">
              <a:latin typeface="Times New Roman"/>
              <a:ea typeface="Times New Roman"/>
              <a:cs typeface="Times New Roman"/>
              <a:sym typeface="Times New Roman"/>
            </a:endParaRPr>
          </a:p>
          <a:p>
            <a:pPr indent="0" lvl="0" marL="0" rtl="0" algn="l">
              <a:spcBef>
                <a:spcPts val="0"/>
              </a:spcBef>
              <a:spcAft>
                <a:spcPts val="0"/>
              </a:spcAft>
              <a:buNone/>
            </a:pPr>
            <a:r>
              <a:rPr b="1" i="1" lang="en">
                <a:solidFill>
                  <a:srgbClr val="C65D09"/>
                </a:solidFill>
                <a:highlight>
                  <a:srgbClr val="EEFFCC"/>
                </a:highlight>
              </a:rPr>
              <a:t>&gt;&gt;&gt; </a:t>
            </a:r>
            <a:r>
              <a:rPr i="1" lang="en">
                <a:solidFill>
                  <a:srgbClr val="208050"/>
                </a:solidFill>
                <a:highlight>
                  <a:srgbClr val="EEFFCC"/>
                </a:highlight>
              </a:rPr>
              <a:t>0.1</a:t>
            </a:r>
            <a:r>
              <a:rPr i="1" lang="en">
                <a:solidFill>
                  <a:srgbClr val="333333"/>
                </a:solidFill>
                <a:highlight>
                  <a:srgbClr val="EEFFCC"/>
                </a:highlight>
              </a:rPr>
              <a:t> </a:t>
            </a:r>
            <a:r>
              <a:rPr i="1" lang="en">
                <a:solidFill>
                  <a:srgbClr val="666666"/>
                </a:solidFill>
                <a:highlight>
                  <a:srgbClr val="EEFFCC"/>
                </a:highlight>
              </a:rPr>
              <a:t>+</a:t>
            </a:r>
            <a:r>
              <a:rPr i="1" lang="en">
                <a:solidFill>
                  <a:srgbClr val="333333"/>
                </a:solidFill>
                <a:highlight>
                  <a:srgbClr val="EEFFCC"/>
                </a:highlight>
              </a:rPr>
              <a:t> </a:t>
            </a:r>
            <a:r>
              <a:rPr i="1" lang="en">
                <a:solidFill>
                  <a:srgbClr val="208050"/>
                </a:solidFill>
                <a:highlight>
                  <a:srgbClr val="EEFFCC"/>
                </a:highlight>
              </a:rPr>
              <a:t>0.2</a:t>
            </a:r>
            <a:endParaRPr i="1">
              <a:solidFill>
                <a:srgbClr val="333333"/>
              </a:solidFill>
              <a:highlight>
                <a:srgbClr val="EEFFCC"/>
              </a:highlight>
            </a:endParaRPr>
          </a:p>
          <a:p>
            <a:pPr indent="0" lvl="0" marL="50800" marR="50800" rtl="0" algn="l">
              <a:lnSpc>
                <a:spcPct val="106363"/>
              </a:lnSpc>
              <a:spcBef>
                <a:spcPts val="0"/>
              </a:spcBef>
              <a:spcAft>
                <a:spcPts val="0"/>
              </a:spcAft>
              <a:buNone/>
            </a:pPr>
            <a:r>
              <a:rPr i="1" lang="en">
                <a:solidFill>
                  <a:srgbClr val="333333"/>
                </a:solidFill>
                <a:highlight>
                  <a:srgbClr val="EEFFCC"/>
                </a:highlight>
              </a:rPr>
              <a:t>0.30000000000000004</a:t>
            </a:r>
            <a:endParaRPr i="1">
              <a:solidFill>
                <a:srgbClr val="333333"/>
              </a:solidFill>
              <a:highlight>
                <a:srgbClr val="EEFFCC"/>
              </a:highlight>
            </a:endParaRPr>
          </a:p>
          <a:p>
            <a:pPr indent="0" lvl="0" marL="50800" marR="50800" rtl="0" algn="l">
              <a:lnSpc>
                <a:spcPct val="106363"/>
              </a:lnSpc>
              <a:spcBef>
                <a:spcPts val="0"/>
              </a:spcBef>
              <a:spcAft>
                <a:spcPts val="0"/>
              </a:spcAft>
              <a:buNone/>
            </a:pPr>
            <a:r>
              <a:t/>
            </a:r>
            <a:endParaRPr i="1">
              <a:solidFill>
                <a:srgbClr val="333333"/>
              </a:solidFill>
              <a:highlight>
                <a:srgbClr val="EEFFCC"/>
              </a:highlight>
            </a:endParaRPr>
          </a:p>
          <a:p>
            <a:pPr indent="0" lvl="0" marL="0" rtl="0" algn="l">
              <a:spcBef>
                <a:spcPts val="0"/>
              </a:spcBef>
              <a:spcAft>
                <a:spcPts val="0"/>
              </a:spcAft>
              <a:buNone/>
            </a:pPr>
            <a:r>
              <a:rPr i="1" lang="en">
                <a:latin typeface="Times New Roman"/>
                <a:ea typeface="Times New Roman"/>
                <a:cs typeface="Times New Roman"/>
                <a:sym typeface="Times New Roman"/>
              </a:rPr>
              <a:t>Just something to keep in mind when working with floats if you have a high-precision calculation! In normal usage this is unimportant and in the security space you generally won't have to be concerned about this. But it’s good to know.</a:t>
            </a:r>
            <a:endParaRPr i="1">
              <a:solidFill>
                <a:srgbClr val="333333"/>
              </a:solidFill>
              <a:highlight>
                <a:srgbClr val="EEFFCC"/>
              </a:highlight>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f974d959f6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f974d959f6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Python provides ways to convert between integers and floats. The process of converting data from any one type to another is called </a:t>
            </a:r>
            <a:r>
              <a:rPr i="1" lang="en">
                <a:latin typeface="Times New Roman"/>
                <a:ea typeface="Times New Roman"/>
                <a:cs typeface="Times New Roman"/>
                <a:sym typeface="Times New Roman"/>
              </a:rPr>
              <a:t>type conversion.</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i="1" lang="en">
                <a:latin typeface="Times New Roman"/>
                <a:ea typeface="Times New Roman"/>
                <a:cs typeface="Times New Roman"/>
                <a:sym typeface="Times New Roman"/>
              </a:rPr>
              <a:t>You’ll also hear the phrases casting or type-casting used; we’re not going to get into the philosophical debate between these terms; for now, consider them all to be the same thing.</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Python supports two different types of type conversion, </a:t>
            </a:r>
            <a:r>
              <a:rPr i="1" lang="en">
                <a:latin typeface="Times New Roman"/>
                <a:ea typeface="Times New Roman"/>
                <a:cs typeface="Times New Roman"/>
                <a:sym typeface="Times New Roman"/>
              </a:rPr>
              <a:t>implicit</a:t>
            </a:r>
            <a:r>
              <a:rPr lang="en">
                <a:latin typeface="Times New Roman"/>
                <a:ea typeface="Times New Roman"/>
                <a:cs typeface="Times New Roman"/>
                <a:sym typeface="Times New Roman"/>
              </a:rPr>
              <a:t> conversion and </a:t>
            </a:r>
            <a:r>
              <a:rPr i="1" lang="en">
                <a:latin typeface="Times New Roman"/>
                <a:ea typeface="Times New Roman"/>
                <a:cs typeface="Times New Roman"/>
                <a:sym typeface="Times New Roman"/>
              </a:rPr>
              <a:t>explicit</a:t>
            </a:r>
            <a:r>
              <a:rPr lang="en">
                <a:latin typeface="Times New Roman"/>
                <a:ea typeface="Times New Roman"/>
                <a:cs typeface="Times New Roman"/>
                <a:sym typeface="Times New Roman"/>
              </a:rPr>
              <a:t> conversion.</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In implicit conversion, Python will automatically convert types under the hood. Converting from an integer to a float is an example of this.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Python understands intuitively that you want to add an integer and a float, and that integers can be represented as floating point values with no decimal point value. Floats, on the other hand, cannot be represented as integers consistently - our value of 1.1 would need to be rounded up or down to be represented as an integer, and that would result in data loss.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An integer is an example of a lower data type than a float. You can convert the integer into a float, but not the other way around, without data loss.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So, Python understands what you want to do and that there’s only one way to do it - to convert the integer to a float to avoid that data loss. Python will convert from the lower data type to the higher data type for you under the hood and return your result - 1.1 - as the higher type - the floating-point value.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Programmers can cast e</a:t>
            </a:r>
            <a:r>
              <a:rPr i="1" lang="en">
                <a:latin typeface="Times New Roman"/>
                <a:ea typeface="Times New Roman"/>
                <a:cs typeface="Times New Roman"/>
                <a:sym typeface="Times New Roman"/>
              </a:rPr>
              <a:t>xplicitly</a:t>
            </a:r>
            <a:r>
              <a:rPr lang="en">
                <a:latin typeface="Times New Roman"/>
                <a:ea typeface="Times New Roman"/>
                <a:cs typeface="Times New Roman"/>
                <a:sym typeface="Times New Roman"/>
              </a:rPr>
              <a:t> and tell Python how they want an operation handled. This is the process of </a:t>
            </a:r>
            <a:r>
              <a:rPr i="1" lang="en">
                <a:latin typeface="Times New Roman"/>
                <a:ea typeface="Times New Roman"/>
                <a:cs typeface="Times New Roman"/>
                <a:sym typeface="Times New Roman"/>
              </a:rPr>
              <a:t>explicit</a:t>
            </a:r>
            <a:r>
              <a:rPr lang="en">
                <a:latin typeface="Times New Roman"/>
                <a:ea typeface="Times New Roman"/>
                <a:cs typeface="Times New Roman"/>
                <a:sym typeface="Times New Roman"/>
              </a:rPr>
              <a:t> type conversion. The programmer can say something like the following:</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z = x + float(y) # the x is still implicitly converted and the y is explicitly converted</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or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z = float(x) + float(y) # both are explicitly converted</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to tell Python what they intended.</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Wrapping data - whether that data is in a variable (e.g. float(x)) or represented as raw values (e.g. float(“1.1”)) in the name of the type you want to convert to and then a pair of parentheses will tell Python you want it to convert the type of the data for the purposes of an operation.</a:t>
            </a:r>
            <a:endParaRPr i="1">
              <a:latin typeface="Times New Roman"/>
              <a:ea typeface="Times New Roman"/>
              <a:cs typeface="Times New Roman"/>
              <a:sym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f974d959f6_0_4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gf974d959f6_0_4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Booleans only have two possible values - True and False. True can be represented as 1 and False can be represented as 0. Remember that we discussed reserved words and True and False are both reserved words. This is why.</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b8485fb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b8485fb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Exciting news - the homework you are turning in </a:t>
            </a:r>
            <a:r>
              <a:rPr lang="en"/>
              <a:t>today</a:t>
            </a:r>
            <a:r>
              <a:rPr lang="en"/>
              <a:t> is your last homework of this format for the semester!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f974d959f6_0_5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f974d959f6_0_5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Lists store objects in an ordered sequence. A list can contain an ordered set of integers, floats, or other objects. A list can contain integers, floats, and other objects as well as variables representing more complex objects.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To declare a list, Python uses square brackets around the items the list will contain with each contained item separated by commas.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Lists are ordered by definition, and you can refer to items in a list using their position in the list, called an </a:t>
            </a:r>
            <a:r>
              <a:rPr i="1" lang="en">
                <a:latin typeface="Times New Roman"/>
                <a:ea typeface="Times New Roman"/>
                <a:cs typeface="Times New Roman"/>
                <a:sym typeface="Times New Roman"/>
              </a:rPr>
              <a:t>index.</a:t>
            </a:r>
            <a:r>
              <a:rPr lang="en">
                <a:latin typeface="Times New Roman"/>
                <a:ea typeface="Times New Roman"/>
                <a:cs typeface="Times New Roman"/>
                <a:sym typeface="Times New Roman"/>
              </a:rPr>
              <a:t> Indices in Python start counting from </a:t>
            </a:r>
            <a:r>
              <a:rPr i="1" lang="en">
                <a:latin typeface="Times New Roman"/>
                <a:ea typeface="Times New Roman"/>
                <a:cs typeface="Times New Roman"/>
                <a:sym typeface="Times New Roman"/>
              </a:rPr>
              <a:t>zero, </a:t>
            </a:r>
            <a:r>
              <a:rPr lang="en">
                <a:latin typeface="Times New Roman"/>
                <a:ea typeface="Times New Roman"/>
                <a:cs typeface="Times New Roman"/>
                <a:sym typeface="Times New Roman"/>
              </a:rPr>
              <a:t>rather than </a:t>
            </a:r>
            <a:r>
              <a:rPr i="1" lang="en">
                <a:latin typeface="Times New Roman"/>
                <a:ea typeface="Times New Roman"/>
                <a:cs typeface="Times New Roman"/>
                <a:sym typeface="Times New Roman"/>
              </a:rPr>
              <a:t>one.</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457200" rtl="0" algn="l">
              <a:spcBef>
                <a:spcPts val="0"/>
              </a:spcBef>
              <a:spcAft>
                <a:spcPts val="0"/>
              </a:spcAft>
              <a:buNone/>
            </a:pPr>
            <a:r>
              <a:rPr i="1" lang="en">
                <a:latin typeface="Times New Roman"/>
                <a:ea typeface="Times New Roman"/>
                <a:cs typeface="Times New Roman"/>
                <a:sym typeface="Times New Roman"/>
              </a:rPr>
              <a:t>This is common in most programming languages and derives from how memory addresses were set in precursor languages to C - the index represents an offset from the start of the array. Feel free to look this up if you want more background on this mechanic.</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Lists can contain any other object type, including other lists. For example: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 [1, 2, [3, 4, 5]]</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This code is valid and will create a list stored in the variable x which is composed of three objects. In the zeroeth index, an integer with value 1; in the first index, an integer with value 2; and in the second index, a list containing the integers 3, 4, and 5 in that second lists’ zeroeth, first, and second indices, respectively.</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Lists can be easily modified in a wide variety of ways using list-specific methods.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i="1" lang="en">
                <a:latin typeface="Times New Roman"/>
                <a:ea typeface="Times New Roman"/>
                <a:cs typeface="Times New Roman"/>
                <a:sym typeface="Times New Roman"/>
              </a:rPr>
              <a:t>Note: </a:t>
            </a:r>
            <a:r>
              <a:rPr i="1" lang="en">
                <a:latin typeface="Times New Roman"/>
                <a:ea typeface="Times New Roman"/>
                <a:cs typeface="Times New Roman"/>
                <a:sym typeface="Times New Roman"/>
              </a:rPr>
              <a:t>Python lists can also contain themselves and you can get strange behavior (like infinitely recursive lists) if you do this. Generally not recommended and we’ll revisit this in later lectures.</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For now, know that:</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Lists are structures that can collect and contain objects in an ordered sequence. </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Lists are declared with square brackets and their contents are separated by commas. </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Lists’ contents may be referenced via their index/offset in the list, which starts at zero.</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f974d959f6_0_5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gf974d959f6_0_5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Strings are structures that contain characters that Python can manipulate in various ways, but Python </a:t>
            </a:r>
            <a:r>
              <a:rPr i="1" lang="en">
                <a:latin typeface="Times New Roman"/>
                <a:ea typeface="Times New Roman"/>
                <a:cs typeface="Times New Roman"/>
                <a:sym typeface="Times New Roman"/>
              </a:rPr>
              <a:t>fundamentally has no idea how to read them</a:t>
            </a:r>
            <a:r>
              <a:rPr lang="en">
                <a:latin typeface="Times New Roman"/>
                <a:ea typeface="Times New Roman"/>
                <a:cs typeface="Times New Roman"/>
                <a:sym typeface="Times New Roman"/>
              </a:rPr>
              <a:t> in the way a human being would.</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To Python, any text or characters that you want to store as strings are just as meaningful as squiggles. In fact, Python doesn’t even understand the idea of text. What Python understands when you create a string is that you want to manipulate a special form of list!</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In Python, using single, double, or triple quotes (matching, on both sides) of text indicates to Python that you want to create a special kind of list where each of the values in the list is a symbol. Example: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my_string = “my list.”</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Python will see this under the hood as something closer to:</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 [m, y,  , l, i, s, t, .]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i="1">
              <a:latin typeface="Times New Roman"/>
              <a:ea typeface="Times New Roman"/>
              <a:cs typeface="Times New Roman"/>
              <a:sym typeface="Times New Roman"/>
            </a:endParaRPr>
          </a:p>
          <a:p>
            <a:pPr indent="0" lvl="0" marL="457200" rtl="0" algn="l">
              <a:spcBef>
                <a:spcPts val="0"/>
              </a:spcBef>
              <a:spcAft>
                <a:spcPts val="0"/>
              </a:spcAft>
              <a:buNone/>
            </a:pPr>
            <a:r>
              <a:rPr i="1" lang="en">
                <a:latin typeface="Times New Roman"/>
                <a:ea typeface="Times New Roman"/>
                <a:cs typeface="Times New Roman"/>
                <a:sym typeface="Times New Roman"/>
              </a:rPr>
              <a:t># note that you can’t actually store this in Python like this; Python doesn’t inherently understand any of these characters in its structure unless it’s either a variable or a string itself. This is just pseudocode for demonstration sake. You could store my_list = [‘m’, ‘y’, ‘ ’, ‘l’, ‘i’, ‘s’, ‘t’, ‘.’] of course, but this would then be a list that contains many strings within it. :)</a:t>
            </a:r>
            <a:endParaRPr i="1">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Strings are objects that Python understands under the hood to work like lists but that, for our interactions as a programmer, are streamlined for typical text-based interactions. These special lists are designed to work well with different types of interactions we’d usually use for working with language, rather than more diverse or abstract types of data.</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Note: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Before we move on from strings, it’s worth exploring how strings work with implicit and explicit conversion.</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For example, if your string is a representation of a numeric type that Python can understand, you can using explicit conversion to force Python to recognize that it </a:t>
            </a:r>
            <a:r>
              <a:rPr i="1" lang="en">
                <a:latin typeface="Times New Roman"/>
                <a:ea typeface="Times New Roman"/>
                <a:cs typeface="Times New Roman"/>
                <a:sym typeface="Times New Roman"/>
              </a:rPr>
              <a:t>does understand the meaning of the string, </a:t>
            </a:r>
            <a:r>
              <a:rPr lang="en">
                <a:latin typeface="Times New Roman"/>
                <a:ea typeface="Times New Roman"/>
                <a:cs typeface="Times New Roman"/>
                <a:sym typeface="Times New Roman"/>
              </a:rPr>
              <a:t>for example: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 “1.1”</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y = float(x)</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This conversion will work because Python can read 1.1 into a float. However, this is not true of most Python strings. Python can’t understand arbitrary text!</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Errors or weird behaviors can happen if you try to force Python to derive meaning from things Python cannot understand. So be careful about how and when you try to convert or cast a string.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f974d959f6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f974d959f6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went deeply into string slicing and learned that we can access items in a list by string </a:t>
            </a:r>
            <a:r>
              <a:rPr lang="en"/>
              <a:t>slicing</a:t>
            </a:r>
            <a:r>
              <a:rPr lang="en"/>
              <a:t>. We just need to specify the start:stop:step we want to access.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f974d959f6_0_5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f974d959f6_0_5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The next data type is the tuple.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Tuples are ordered, like lists, but they are distinctive in that the contents of a tuple can never be changed after they are assigned.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To declare a tuple, you place a comma-separated sequence within parenthesis. For example: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 (1, 2)</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Technically you can also create a tuple by having a series with no parenthesis declared, e.g.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 1, 2</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However, this isn’t generally recommended; this is because in Python you can do assignment like: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x, y = 1, 2</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and this will cause x to be equal to the integer one and y equal to two.</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Note: Tuples may be of any length; however, tuples that contain one or fewer items cannot be declared with the parenthesis syntax and instead will need to be declared with the tuple type conversion syntax.  </a:t>
            </a:r>
            <a:r>
              <a:rPr i="1" lang="en">
                <a:latin typeface="Times New Roman"/>
                <a:ea typeface="Times New Roman"/>
                <a:cs typeface="Times New Roman"/>
                <a:sym typeface="Times New Roman"/>
              </a:rPr>
              <a:t>T</a:t>
            </a:r>
            <a:r>
              <a:rPr i="1" lang="en">
                <a:latin typeface="Times New Roman"/>
                <a:ea typeface="Times New Roman"/>
                <a:cs typeface="Times New Roman"/>
                <a:sym typeface="Times New Roman"/>
              </a:rPr>
              <a:t>his happens because Python can’t easily differentiate the use of parentheses for declaring non-series tuples from parentheses used in mathematical operations. If you want to create an empty or single-entry tuple, you’ll need to use the explicit tuple() declaration, like tuple() or tuple(1).</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Tuples are often used in cases where you want to ensure that the data does not change or where there would never be a case to change it at all.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Note: Tuples also have some other benefits in certain contexts (for example, they use less memory than a list; or they can be used as keys in a dictionary where lists cannot).</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
                <a:latin typeface="Times New Roman"/>
                <a:ea typeface="Times New Roman"/>
                <a:cs typeface="Times New Roman"/>
                <a:sym typeface="Times New Roman"/>
              </a:rPr>
              <a:t>For now, the important things to know are:</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Tuples can be declared with parentheses around a series that is comma separated;</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Tuples can be declared with the keyword tuple and parentheses as in type conversion;</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Tuples cannot be changed after declaration;</a:t>
            </a:r>
            <a:endParaRPr>
              <a:latin typeface="Times New Roman"/>
              <a:ea typeface="Times New Roman"/>
              <a:cs typeface="Times New Roman"/>
              <a:sym typeface="Times New Roman"/>
            </a:endParaRPr>
          </a:p>
          <a:p>
            <a:pPr indent="-298450" lvl="0" marL="457200" rtl="0" algn="l">
              <a:spcBef>
                <a:spcPts val="0"/>
              </a:spcBef>
              <a:spcAft>
                <a:spcPts val="0"/>
              </a:spcAft>
              <a:buSzPts val="1100"/>
              <a:buFont typeface="Times New Roman"/>
              <a:buChar char="●"/>
            </a:pPr>
            <a:r>
              <a:rPr lang="en">
                <a:latin typeface="Times New Roman"/>
                <a:ea typeface="Times New Roman"/>
                <a:cs typeface="Times New Roman"/>
                <a:sym typeface="Times New Roman"/>
              </a:rPr>
              <a:t>Tuples are still ordered like lists;</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f974d959f6_0_5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gf974d959f6_0_5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Clr>
                <a:schemeClr val="dk1"/>
              </a:buClr>
              <a:buSzPts val="1100"/>
              <a:buFont typeface="Arial"/>
              <a:buNone/>
            </a:pPr>
            <a:r>
              <a:rPr lang="en" sz="1600">
                <a:solidFill>
                  <a:srgbClr val="434343"/>
                </a:solidFill>
                <a:latin typeface="Anaheim"/>
                <a:ea typeface="Anaheim"/>
                <a:cs typeface="Anaheim"/>
                <a:sym typeface="Anaheim"/>
              </a:rPr>
              <a:t>Dictionaries store multiple items of data as a list of key:value pairs. Dictionaries always contain data which is in relation to each other. </a:t>
            </a:r>
            <a:endParaRPr sz="1200">
              <a:solidFill>
                <a:srgbClr val="434343"/>
              </a:solidFill>
              <a:latin typeface="Anaheim"/>
              <a:ea typeface="Anaheim"/>
              <a:cs typeface="Anaheim"/>
              <a:sym typeface="Anaheim"/>
            </a:endParaRPr>
          </a:p>
          <a:p>
            <a:pPr indent="0" lvl="0" marL="127000" rtl="0" algn="l">
              <a:lnSpc>
                <a:spcPct val="115000"/>
              </a:lnSpc>
              <a:spcBef>
                <a:spcPts val="0"/>
              </a:spcBef>
              <a:spcAft>
                <a:spcPts val="0"/>
              </a:spcAft>
              <a:buClr>
                <a:schemeClr val="dk1"/>
              </a:buClr>
              <a:buSzPts val="1100"/>
              <a:buFont typeface="Arial"/>
              <a:buNone/>
            </a:pPr>
            <a:r>
              <a:t/>
            </a:r>
            <a:endParaRPr sz="1600">
              <a:solidFill>
                <a:srgbClr val="434343"/>
              </a:solidFill>
              <a:latin typeface="Anaheim"/>
              <a:ea typeface="Anaheim"/>
              <a:cs typeface="Anaheim"/>
              <a:sym typeface="Anaheim"/>
            </a:endParaRPr>
          </a:p>
          <a:p>
            <a:pPr indent="0" lvl="0" marL="127000" rtl="0" algn="l">
              <a:lnSpc>
                <a:spcPct val="115000"/>
              </a:lnSpc>
              <a:spcBef>
                <a:spcPts val="0"/>
              </a:spcBef>
              <a:spcAft>
                <a:spcPts val="0"/>
              </a:spcAft>
              <a:buClr>
                <a:schemeClr val="dk1"/>
              </a:buClr>
              <a:buSzPts val="1100"/>
              <a:buFont typeface="Arial"/>
              <a:buNone/>
            </a:pPr>
            <a:r>
              <a:rPr lang="en" sz="1600">
                <a:solidFill>
                  <a:srgbClr val="434343"/>
                </a:solidFill>
                <a:latin typeface="Anaheim"/>
                <a:ea typeface="Anaheim"/>
                <a:cs typeface="Anaheim"/>
                <a:sym typeface="Anaheim"/>
              </a:rPr>
              <a:t>Unlike lists dictionary items are referenced by their key not by their index position. </a:t>
            </a:r>
            <a:endParaRPr sz="1200">
              <a:solidFill>
                <a:srgbClr val="434343"/>
              </a:solidFill>
              <a:latin typeface="Anaheim"/>
              <a:ea typeface="Anaheim"/>
              <a:cs typeface="Anaheim"/>
              <a:sym typeface="Anaheim"/>
            </a:endParaRPr>
          </a:p>
          <a:p>
            <a:pPr indent="0" lvl="0" marL="127000" rtl="0" algn="l">
              <a:lnSpc>
                <a:spcPct val="115000"/>
              </a:lnSpc>
              <a:spcBef>
                <a:spcPts val="0"/>
              </a:spcBef>
              <a:spcAft>
                <a:spcPts val="0"/>
              </a:spcAft>
              <a:buClr>
                <a:schemeClr val="dk1"/>
              </a:buClr>
              <a:buSzPts val="1100"/>
              <a:buFont typeface="Arial"/>
              <a:buNone/>
            </a:pPr>
            <a:r>
              <a:t/>
            </a:r>
            <a:endParaRPr sz="1600">
              <a:solidFill>
                <a:srgbClr val="434343"/>
              </a:solidFill>
              <a:latin typeface="Anaheim"/>
              <a:ea typeface="Anaheim"/>
              <a:cs typeface="Anaheim"/>
              <a:sym typeface="Anaheim"/>
            </a:endParaRPr>
          </a:p>
          <a:p>
            <a:pPr indent="0" lvl="0" marL="127000" rtl="0" algn="l">
              <a:lnSpc>
                <a:spcPct val="115000"/>
              </a:lnSpc>
              <a:spcBef>
                <a:spcPts val="0"/>
              </a:spcBef>
              <a:spcAft>
                <a:spcPts val="0"/>
              </a:spcAft>
              <a:buClr>
                <a:schemeClr val="dk1"/>
              </a:buClr>
              <a:buSzPts val="1100"/>
              <a:buFont typeface="Arial"/>
              <a:buNone/>
            </a:pPr>
            <a:r>
              <a:rPr lang="en" sz="1600">
                <a:solidFill>
                  <a:srgbClr val="434343"/>
                </a:solidFill>
                <a:latin typeface="Anaheim"/>
                <a:ea typeface="Anaheim"/>
                <a:cs typeface="Anaheim"/>
                <a:sym typeface="Anaheim"/>
              </a:rPr>
              <a:t>Keys within dictionaries must be unique. Values do not need to be unique. </a:t>
            </a:r>
            <a:endParaRPr sz="1600">
              <a:solidFill>
                <a:srgbClr val="434343"/>
              </a:solidFill>
              <a:latin typeface="Anaheim"/>
              <a:ea typeface="Anaheim"/>
              <a:cs typeface="Anaheim"/>
              <a:sym typeface="Anaheim"/>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Dictionaries provide a structure whereby data can be stored in key and value pairs where the key is unique and immutable; the assigned value may be data of any type, may be mutable, and may not be unique.</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This structure allows the programmer to keep track of and look up data by its key when it’s required to do so.</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There are also other more specialized forms of dictionaries that we’ll look at more later, but for now we’ll just talk about the normal Python dictionary.</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This slide shows three ways of declaring a dictionary. The most common pattern you will see is the first one on the left. We’ll be focusing on this pattern for now.</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f974d959f6_0_5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gf974d959f6_0_5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Different types of objects in Python behave differently under the hood! One of the core mechanics to know in Python when discussing object types is the concept of mutability - essentially, whether or not different types of objects can be </a:t>
            </a:r>
            <a:r>
              <a:rPr i="1" lang="en" sz="900">
                <a:latin typeface="Times New Roman"/>
                <a:ea typeface="Times New Roman"/>
                <a:cs typeface="Times New Roman"/>
                <a:sym typeface="Times New Roman"/>
              </a:rPr>
              <a:t>modified</a:t>
            </a:r>
            <a:r>
              <a:rPr lang="en" sz="900">
                <a:latin typeface="Times New Roman"/>
                <a:ea typeface="Times New Roman"/>
                <a:cs typeface="Times New Roman"/>
                <a:sym typeface="Times New Roman"/>
              </a:rPr>
              <a:t> fundamentally.</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Integers and floats, which we’ve talked about so far, are both immutable types. What this means is that if you have an object of an immutable type, say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x = 2</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if you change the value of x with another statement, like:</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x = 2</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x = 3</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The object cannot be altered. Instead, Python will create a new object (named x) to replace the previous object with the new stored value.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Immutable objects are useful for certain constructs - such as dictionary keys, which we’ll talk about soon - and work differently than mutable types. Mutable types can be changed ad hoc as required in Python.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f974d959f6_0_5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gf974d959f6_0_5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A</a:t>
            </a:r>
            <a:r>
              <a:rPr lang="en">
                <a:solidFill>
                  <a:schemeClr val="dk1"/>
                </a:solidFill>
                <a:latin typeface="Times New Roman"/>
                <a:ea typeface="Times New Roman"/>
                <a:cs typeface="Times New Roman"/>
                <a:sym typeface="Times New Roman"/>
              </a:rPr>
              <a:t> set is an unordered collection of hashable objects that cannot contain duplicates. Their implementation is similar to hashmap, if you are familiar, and they are used for set theory operations just like they would be in mathematics.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The benefits to sets are numerous; they enable you to compare collections of objects. You can check for things like whether or not one set is a subset of another; get items that are in the union or intersection of the set, and so on. In the security space, we use sets often when comparing collections of indicators of compromise or otherwise looking at overlaps between interesting information.</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A set is declared either explicitly with the set keyword or by using curly braces around a series.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f974d959f6_0_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f974d959f6_0_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Functions and methods are Python’s way of calling arbitrary code from other places. Oftentimes this code will be used to do complex or commonly repeated actions.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think of a function conceptually as a set of instructions on how to accomplish a given task; often times, people depict this code visually as a box (as shown on the slide). You may or may not put input into the function box; the function box runs and does something; and it may or may not pass something back out as a result.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example, the picture here shows a representation of a ‘slice’ function. Items, in this case apples, are passed in; the function slices each apple as it goes in; and, then, the slices are passed back out.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f974d959f6_0_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f974d959f6_0_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python we are able to access code</a:t>
            </a:r>
            <a:r>
              <a:rPr lang="en"/>
              <a:t> written by someone else and then we can use that code in our notebooks quite easily. Other people’s code is stored in Python files ending in .py and are called </a:t>
            </a:r>
            <a:r>
              <a:rPr i="1" lang="en"/>
              <a:t>modules</a:t>
            </a:r>
            <a:r>
              <a:rPr lang="en"/>
              <a:t>. We import modules to our notebook which makes it accessible to us for use.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f974d959f6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f974d959f6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look at these imports and the code they import used in context.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our first example, we import the entire string module. We want to use a specific example function that can be fund in the body of the module. So we refer to it by first stating the module that we want, then we place a dot. When you do this, Jupyter will automatically recognize this syntax - which is called dot notation - and  will give you options for different functions and other parts of code that are accessible to you in the module. You can then select the function that you want, which will come directly after the dot.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functions have parenthesis after the function name; this is part of Python’s maxim around explicit coding being better than implicit coding. Inside the parenthesis is where you will place data that you want to pass into the function (recall our example with the apples that are passed in in order to have them be sliced). If the parentheses are empty, that means nothing was passed in - but to be explicit, we still write the empty parentheses. Python expects and requires that we do this!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second example, we import a specific function from the string module instead of the entire string module. Since we’ve done this, we can refer to that function by name without specifying its parent. We can call capwords directly.</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In the third example, we have imported only the specific function capwords from string; we have also given an alternative name we want to call it by. This can be helpful if you are importing code that has a common name to avoid collisions.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b8485fb65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b8485fb65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week you’ll have the midterm and you are expected to turn in your study guide.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f974d959f6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f974d959f6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break down what this syntax looks like one more time to make sure it’s really clear.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diagram on the left shows a generic import process and the one on the right shows examples using the string module and capwords.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f974d959f6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f974d959f6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pass data to a function, that data is called an argument (or a parameter). Functions can be designed to take one, none, or multiple parameters.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f974d959f6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f974d959f6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understand that </a:t>
            </a:r>
            <a:r>
              <a:rPr lang="en"/>
              <a:t>functions and methods are Python’s way of calling arbitrary code. Methods are basically a specialized kind of function that sort of come with specific objects. Each type of object has different rules for how they can be interacted with, and each object fundamentally has two things: properties or features that the object has and things you can do with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Methods are the things you can do with it. For every single created object in Python, that object can have its own special set of custom functions that only work on it. These special custom functions are called methods.</a:t>
            </a:r>
            <a:endParaRPr i="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f974d959f6_0_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f974d959f6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 use an object’s methods, you first have to have an object. Then, you use a dot to specify you want to access that object’s attributes or methods. Then you choose the method that you want; you place parentheses after it, just like a function; you may still pass data into it; and the code will run.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f974d959f6_0_1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f974d959f6_0_1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Conditional logic enables you to create branches in your code so that if one scenario unfolds your code returns one answer, or proceeds to a specific set of code, and if another scenario unfolds you get a separate answer, or go to a different branch of code.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f974d959f6_0_1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f974d959f6_0_1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important terms to understand here are if, elif, else. I say them in that order because that is the order in which they are used. See the example up top here. If you are testing two possible scenarios then you just need the if and else...note that means we are skipping elif. In the first example we are saying if the year is 2020 then print out this dire message. If the year is any year other than 2020 return a different message which is somewhat hopeful / full of warning.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we are going to move beyond two scenarios to three or more. If you are testing more than two scenarios use if for the first scenario, elif for the alternatives, and else for the final option. If you use elif you MUST also use else...otherwise you are incorrectly using elif as an else. You can use more than one elif to branch the code for multiple scenarios.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f974d959f6_0_1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f974d959f6_0_1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loops are used to loop over all items in a specified list. Read them as “For each item in this specific list, do this specific thing.” </a:t>
            </a:r>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f974d959f6_0_1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f974d959f6_0_1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syntax is for each item in this list: </a:t>
            </a:r>
            <a:endParaRPr/>
          </a:p>
          <a:p>
            <a:pPr indent="0" lvl="0" marL="0" rtl="0" algn="l">
              <a:spcBef>
                <a:spcPts val="0"/>
              </a:spcBef>
              <a:spcAft>
                <a:spcPts val="0"/>
              </a:spcAft>
              <a:buNone/>
            </a:pPr>
            <a:r>
              <a:rPr lang="en"/>
              <a:t>    Do this thing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Note: </a:t>
            </a:r>
            <a:r>
              <a:rPr lang="en"/>
              <a:t>So here are two examples of for loops in the wild. In the first for loop you can see that I have create a dictionary in which I have stored key:value pairs. These key:value pairs are students and their grades. This works well because each student’s name is unique and we know that the keys must be unique in a dictionary.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our first for loop I am in a situation where I want to write some code to get me all of the grades for the class. I state “for each key:value pair in the quiz grade variable print out the values. Note, I used .items(). </a:t>
            </a:r>
            <a:r>
              <a:rPr lang="en">
                <a:solidFill>
                  <a:srgbClr val="222222"/>
                </a:solidFill>
                <a:highlight>
                  <a:srgbClr val="FFFFFF"/>
                </a:highlight>
              </a:rPr>
              <a:t>In Python, items() is a method used to return </a:t>
            </a:r>
            <a:r>
              <a:rPr lang="en">
                <a:solidFill>
                  <a:schemeClr val="dk1"/>
                </a:solidFill>
                <a:highlight>
                  <a:srgbClr val="FFFFFF"/>
                </a:highlight>
              </a:rPr>
              <a:t>the key-value pairs of the dictionary, as tuples in a list. </a:t>
            </a:r>
            <a:endParaRPr>
              <a:solidFill>
                <a:schemeClr val="dk1"/>
              </a:solidFill>
              <a:highlight>
                <a:srgbClr val="FFFFFF"/>
              </a:highlight>
            </a:endParaRPr>
          </a:p>
          <a:p>
            <a:pPr indent="0" lvl="0" marL="0" rtl="0" algn="l">
              <a:spcBef>
                <a:spcPts val="0"/>
              </a:spcBef>
              <a:spcAft>
                <a:spcPts val="0"/>
              </a:spcAft>
              <a:buNone/>
            </a:pPr>
            <a:r>
              <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In the second example we want to do something a touch more sophisticated. We want to return a string which includes the student’s name and the grade they received. Again, we can do this using a for loop. This time we just structure our print statement differently. Instead of printing just the value we will first print the key, which is the student’s name, then a specified set of text and then the grade they received. Note that I have the back-slash before the quote. That’s what you need to do to include a quote within a string (which is enclosed by quotes) without python interpreting the quote as the end of a string. You will see that there’s one small error in my code as I have a space between the student’s name and the apostrophe. This has to do with formatting and it should be easy for everyone to figure out what I did wrong through some use of google and the python docs. If you are looking for some practice working with the docs I suggest trying to figure out how you would write this more beautifully. </a:t>
            </a:r>
            <a:endParaRPr>
              <a:solidFill>
                <a:schemeClr val="dk1"/>
              </a:solidFill>
              <a:highlight>
                <a:srgbClr val="FFFFFF"/>
              </a:highlight>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cb0c8ac823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cb0c8ac823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cb0c8ac823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cb0c8ac823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8485fb65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8485fb65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we’ll have a q&amp;a to answer any last-minute burning questions from last week and then we’ll be doing the practice quiz. After that, we’ll start the lecture. We’ll cover a handful of topics with a break at 8 pm and we’ll wrap the class up before 9 pm.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cb0c8ac82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cb0c8ac82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cb0c8ac8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cb0c8ac8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cb0c8ac82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cb0c8ac82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cb0c8ac82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cb0c8ac82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b0c8ac823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b0c8ac823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cb0c8ac82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cb0c8ac82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cb0c8ac823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cb0c8ac823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f9696e3b9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f9696e3b9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f9696e3b9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f9696e3b9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f9696e3b9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f9696e3b9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b8485fb65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b8485fb65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Any last-minute questions before the quiz?</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f9696e3b9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f9696e3b9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f9696e3b9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f9696e3b9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f9696e3b9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f9696e3b9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f974d959f6_0_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f974d959f6_0_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434343"/>
                </a:solidFill>
                <a:latin typeface="Anaheim"/>
                <a:ea typeface="Anaheim"/>
                <a:cs typeface="Anaheim"/>
                <a:sym typeface="Anaheim"/>
              </a:rPr>
              <a:t>To apply the python skills which you have learned to the field of cybersecurity you must have familiarity with the investigative disciplines, facility with technical concepts, and ability to conduct analysis and communicate analytical findings. </a:t>
            </a:r>
            <a:endParaRPr sz="1200">
              <a:solidFill>
                <a:srgbClr val="434343"/>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f974d959f6_0_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f974d959f6_0_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f974d959f6_0_1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f974d959f6_0_1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f974d959f6_0_1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f974d959f6_0_1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field of cyber espionage we call the actors who conduct cyber espionage advanced persistent threat actors or APTs. The core aspects of the definition of who is considered an APT is that they are sophisticated, well funded, and have deep motivation to achieve their ends.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f974d959f6_0_2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f974d959f6_0_2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In the homework this week I saw that many people were conflating two terms IOCs and TTPs. I realize this is reasonable because we never taught you what a TTP is so I am adding it at the top of class this week. I do want to encourage everyone though in class to please ping into the chat or unmute and ask a question if we use a term with which you are not familiar. I did use TTP multiple times during class and it would have been helpful to everyone if you heard this term and didn’t recognize it if you had called me out for using a term which we hadn’t defined as a class. So don’t hesitate to do so - this homework exercise demonstrated that you would not have been alone in needing that definition.</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TTP stands for tactics, techniques, and procedures but you will almost always hear just the acronym. TTPs is a term used to refer to the behavior of an actor. While each word does technically have a unique definition:</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 tactic is the highest-level description of this behavior</a:t>
            </a:r>
            <a:endParaRPr sz="1200">
              <a:solidFill>
                <a:schemeClr val="dk1"/>
              </a:solidFill>
              <a:latin typeface="Times New Roman"/>
              <a:ea typeface="Times New Roman"/>
              <a:cs typeface="Times New Roman"/>
              <a:sym typeface="Times New Roman"/>
            </a:endParaRPr>
          </a:p>
          <a:p>
            <a:pPr indent="-304800" lvl="2" marL="13716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Techniques give a more detailed description of behavior in the context of a tactic</a:t>
            </a:r>
            <a:endParaRPr sz="1200">
              <a:solidFill>
                <a:schemeClr val="dk1"/>
              </a:solidFill>
              <a:latin typeface="Times New Roman"/>
              <a:ea typeface="Times New Roman"/>
              <a:cs typeface="Times New Roman"/>
              <a:sym typeface="Times New Roman"/>
            </a:endParaRPr>
          </a:p>
          <a:p>
            <a:pPr indent="-304800" lvl="3" marL="18288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And procedures an even lower-level, highly detailed description in the context of a technique.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Most people in the private sector cybersecurity world just refer to all three collectively as TTPs. It is rare to hear someone say “this is the procedure the actor used to gain access to the system” and more common to hear someone ask “What TTPs were used by the actor?”</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In the second class we covered the ATT&amp;CK Matrix and I explained that this framework categorizes and enumerates the possible TTPs an actor can use at each stage of an attack. I highly recommend going back now and reading through some of the items in this framework which should give you a good sense for the possible TTPs which an actor might use as part of an attack.</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f974d959f6_0_1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f974d959f6_0_1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image is, of course, the Lockheed Killchain. </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Each organization who tracks APTs will have slightly different visibility into the activity. By that I mean that if you are a telecomm company then your purview includes interactions like phone calls and text messages. Therefore, you may have insight into which phone numbers are being used to send text-based phishing messages by APT actors and to whom they are being sent. However, if you are Google you will have insight into what searches those APT actors are conducting and what phishing emails they are sending. Finally, if you are AWS you may have information on what cloud infrastructure they are using to host their malware. Based on the data you have access to you will have a different view into the activity set and that will bias your understanding of the actor.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It is, therefore, possible that based on visibility two analysts could be tracking the same actor but have little hard technical evidence to connect the two cases. Or, the opposite, organizations could see overlap in their technical evidence and be tempted to call the cases the same activity set but could be wrong in doing so if they are missing key data which would indicate divergence.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f974d959f6_0_1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f974d959f6_0_1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start to work with IOCs it will be important for you to be able to recognize them and start to comfortably reference them in your work.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e87627c451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e87627c451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Alright! Here’s the quiz. Please remember to screenshot or otherwise record your answers before you hit submit and don’t refresh! Google forms will drop your answers if your connection drops. Please be prepared.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https://forms.gle/cRPXjmUWfqEi57ax6</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f974d959f6_0_28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f974d959f6_0_285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0000"/>
                </a:solidFill>
                <a:latin typeface="Arial"/>
                <a:ea typeface="Arial"/>
                <a:cs typeface="Arial"/>
                <a:sym typeface="Arial"/>
              </a:rPr>
              <a:t>[Lauren] There are quite a few different types of malware</a:t>
            </a:r>
            <a:r>
              <a:rPr lang="en"/>
              <a:t> and when you describe the TTPs of a given attack it can be helpful and important to describe the type of malware used. </a:t>
            </a:r>
            <a:r>
              <a:rPr lang="en" sz="1100">
                <a:solidFill>
                  <a:srgbClr val="000000"/>
                </a:solidFill>
                <a:latin typeface="Arial"/>
                <a:ea typeface="Arial"/>
                <a:cs typeface="Arial"/>
                <a:sym typeface="Arial"/>
              </a:rPr>
              <a:t>Some common terms are worm, virus, trojan, rootkit, backdoor, RAT, and ransomware.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Helvetica Neue"/>
              <a:buChar char="●"/>
            </a:pPr>
            <a:r>
              <a:rPr lang="en" sz="1100">
                <a:solidFill>
                  <a:srgbClr val="000000"/>
                </a:solidFill>
                <a:highlight>
                  <a:srgbClr val="FFFFFF"/>
                </a:highlight>
                <a:latin typeface="Arial"/>
                <a:ea typeface="Arial"/>
                <a:cs typeface="Arial"/>
                <a:sym typeface="Arial"/>
              </a:rPr>
              <a:t>A </a:t>
            </a:r>
            <a:r>
              <a:rPr b="1" lang="en" sz="1100" u="sng">
                <a:solidFill>
                  <a:srgbClr val="000000"/>
                </a:solidFill>
                <a:highlight>
                  <a:srgbClr val="FFFFFF"/>
                </a:highlight>
                <a:latin typeface="Arial"/>
                <a:ea typeface="Arial"/>
                <a:cs typeface="Arial"/>
                <a:sym typeface="Arial"/>
                <a:hlinkClick r:id="rId2">
                  <a:extLst>
                    <a:ext uri="{A12FA001-AC4F-418D-AE19-62706E023703}">
                      <ahyp:hlinkClr val="tx"/>
                    </a:ext>
                  </a:extLst>
                </a:hlinkClick>
              </a:rPr>
              <a:t>worm</a:t>
            </a:r>
            <a:r>
              <a:rPr b="1" lang="en" sz="1100">
                <a:solidFill>
                  <a:srgbClr val="000000"/>
                </a:solidFill>
                <a:highlight>
                  <a:srgbClr val="FFFFFF"/>
                </a:highlight>
                <a:latin typeface="Arial"/>
                <a:ea typeface="Arial"/>
                <a:cs typeface="Arial"/>
                <a:sym typeface="Arial"/>
              </a:rPr>
              <a:t> </a:t>
            </a:r>
            <a:r>
              <a:rPr lang="en" sz="1100">
                <a:solidFill>
                  <a:srgbClr val="000000"/>
                </a:solidFill>
                <a:highlight>
                  <a:srgbClr val="FFFFFF"/>
                </a:highlight>
              </a:rPr>
              <a:t>is standalo</a:t>
            </a:r>
            <a:r>
              <a:rPr lang="en">
                <a:highlight>
                  <a:srgbClr val="FFFFFF"/>
                </a:highlight>
              </a:rPr>
              <a:t>ne software which</a:t>
            </a:r>
            <a:r>
              <a:rPr b="1" lang="en">
                <a:highlight>
                  <a:srgbClr val="FFFFFF"/>
                </a:highlight>
              </a:rPr>
              <a:t> </a:t>
            </a:r>
            <a:r>
              <a:rPr lang="en">
                <a:highlight>
                  <a:srgbClr val="FFFFFF"/>
                </a:highlight>
              </a:rPr>
              <a:t>can replicate itself and infect multiple computers on a network. Network worms often use computer networks to spread, slowing down traffic and relying on security failures (such as outdated operating systems and lack of AV) to spread. While viruses require the spreading of a file, worms are a standalone software and do not require a host or human help to spread. </a:t>
            </a:r>
            <a:endParaRPr sz="1100">
              <a:solidFill>
                <a:srgbClr val="000000"/>
              </a:solidFill>
              <a:highlight>
                <a:srgbClr val="FFFFFF"/>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Helvetica Neue"/>
              <a:buChar char="●"/>
            </a:pPr>
            <a:r>
              <a:rPr lang="en" sz="1100">
                <a:solidFill>
                  <a:srgbClr val="000000"/>
                </a:solidFill>
                <a:highlight>
                  <a:srgbClr val="FFFFFF"/>
                </a:highlight>
                <a:latin typeface="Arial"/>
                <a:ea typeface="Arial"/>
                <a:cs typeface="Arial"/>
                <a:sym typeface="Arial"/>
              </a:rPr>
              <a:t>A </a:t>
            </a:r>
            <a:r>
              <a:rPr b="1" lang="en" sz="1100" u="sng">
                <a:solidFill>
                  <a:srgbClr val="000000"/>
                </a:solidFill>
                <a:highlight>
                  <a:srgbClr val="FFFFFF"/>
                </a:highlight>
                <a:latin typeface="Arial"/>
                <a:ea typeface="Arial"/>
                <a:cs typeface="Arial"/>
                <a:sym typeface="Arial"/>
                <a:hlinkClick r:id="rId3">
                  <a:extLst>
                    <a:ext uri="{A12FA001-AC4F-418D-AE19-62706E023703}">
                      <ahyp:hlinkClr val="tx"/>
                    </a:ext>
                  </a:extLst>
                </a:hlinkClick>
              </a:rPr>
              <a:t>virus</a:t>
            </a:r>
            <a:r>
              <a:rPr b="1" lang="en" sz="1100">
                <a:solidFill>
                  <a:srgbClr val="000000"/>
                </a:solidFill>
                <a:highlight>
                  <a:srgbClr val="FFFFFF"/>
                </a:highlight>
                <a:latin typeface="Arial"/>
                <a:ea typeface="Arial"/>
                <a:cs typeface="Arial"/>
                <a:sym typeface="Arial"/>
              </a:rPr>
              <a:t> </a:t>
            </a:r>
            <a:r>
              <a:rPr lang="en" sz="1100">
                <a:solidFill>
                  <a:srgbClr val="000000"/>
                </a:solidFill>
                <a:highlight>
                  <a:srgbClr val="FFFFFF"/>
                </a:highlight>
                <a:latin typeface="Arial"/>
                <a:ea typeface="Arial"/>
                <a:cs typeface="Arial"/>
                <a:sym typeface="Arial"/>
              </a:rPr>
              <a:t>i</a:t>
            </a:r>
            <a:r>
              <a:rPr lang="en">
                <a:highlight>
                  <a:srgbClr val="FFFFFF"/>
                </a:highlight>
              </a:rPr>
              <a:t>s typically attached to an executable file which means that it might exist on a system but will not spread until a user opens the infected program. Viruses often originate on the internet and spread when downloading a file infected with a virus. Peer to peer file sharing and email attachments are other common methods through which viruses are spread. </a:t>
            </a:r>
            <a:endParaRPr>
              <a:highlight>
                <a:srgbClr val="FFFFFF"/>
              </a:highlight>
            </a:endParaRPr>
          </a:p>
          <a:p>
            <a:pPr indent="-298450" lvl="0" marL="457200" rtl="0" algn="l">
              <a:lnSpc>
                <a:spcPct val="115000"/>
              </a:lnSpc>
              <a:spcBef>
                <a:spcPts val="0"/>
              </a:spcBef>
              <a:spcAft>
                <a:spcPts val="0"/>
              </a:spcAft>
              <a:buClr>
                <a:srgbClr val="16161D"/>
              </a:buClr>
              <a:buSzPts val="1100"/>
              <a:buFont typeface="Helvetica Neue"/>
              <a:buChar char="●"/>
            </a:pPr>
            <a:r>
              <a:rPr lang="en">
                <a:solidFill>
                  <a:schemeClr val="dk1"/>
                </a:solidFill>
                <a:highlight>
                  <a:schemeClr val="lt1"/>
                </a:highlight>
              </a:rPr>
              <a:t>A</a:t>
            </a:r>
            <a:r>
              <a:rPr b="1" lang="en">
                <a:solidFill>
                  <a:schemeClr val="dk1"/>
                </a:solidFill>
                <a:highlight>
                  <a:schemeClr val="lt1"/>
                </a:highlight>
              </a:rPr>
              <a:t> Botnet</a:t>
            </a:r>
            <a:r>
              <a:rPr lang="en">
                <a:solidFill>
                  <a:schemeClr val="dk1"/>
                </a:solidFill>
                <a:highlight>
                  <a:schemeClr val="lt1"/>
                </a:highlight>
              </a:rPr>
              <a:t> is a network of infected computers. There is a master computer which is infecting zombie computers. Then it can distribute its activity across all of the zombie computers. This is particularly important when you need a lot of traffic for your attack such as in a DDOS. </a:t>
            </a:r>
            <a:endParaRPr>
              <a:highlight>
                <a:srgbClr val="FFFFFF"/>
              </a:highlight>
            </a:endParaRPr>
          </a:p>
          <a:p>
            <a:pPr indent="-298450" lvl="0" marL="457200" rtl="0" algn="l">
              <a:lnSpc>
                <a:spcPct val="115000"/>
              </a:lnSpc>
              <a:spcBef>
                <a:spcPts val="0"/>
              </a:spcBef>
              <a:spcAft>
                <a:spcPts val="0"/>
              </a:spcAft>
              <a:buClr>
                <a:srgbClr val="000000"/>
              </a:buClr>
              <a:buSzPts val="1100"/>
              <a:buFont typeface="Helvetica Neue"/>
              <a:buChar char="●"/>
            </a:pPr>
            <a:r>
              <a:rPr lang="en" sz="1100">
                <a:solidFill>
                  <a:srgbClr val="000000"/>
                </a:solidFill>
                <a:highlight>
                  <a:srgbClr val="FFFFFF"/>
                </a:highlight>
                <a:latin typeface="Arial"/>
                <a:ea typeface="Arial"/>
                <a:cs typeface="Arial"/>
                <a:sym typeface="Arial"/>
              </a:rPr>
              <a:t>A </a:t>
            </a:r>
            <a:r>
              <a:rPr b="1" lang="en" sz="1100" u="sng">
                <a:solidFill>
                  <a:srgbClr val="000000"/>
                </a:solidFill>
                <a:highlight>
                  <a:srgbClr val="FFFFFF"/>
                </a:highlight>
                <a:latin typeface="Arial"/>
                <a:ea typeface="Arial"/>
                <a:cs typeface="Arial"/>
                <a:sym typeface="Arial"/>
                <a:hlinkClick r:id="rId4">
                  <a:extLst>
                    <a:ext uri="{A12FA001-AC4F-418D-AE19-62706E023703}">
                      <ahyp:hlinkClr val="tx"/>
                    </a:ext>
                  </a:extLst>
                </a:hlinkClick>
              </a:rPr>
              <a:t>trojan</a:t>
            </a:r>
            <a:r>
              <a:rPr b="1" lang="en" sz="1100">
                <a:solidFill>
                  <a:srgbClr val="000000"/>
                </a:solidFill>
                <a:highlight>
                  <a:srgbClr val="FFFFFF"/>
                </a:highlight>
                <a:latin typeface="Arial"/>
                <a:ea typeface="Arial"/>
                <a:cs typeface="Arial"/>
                <a:sym typeface="Arial"/>
              </a:rPr>
              <a:t> </a:t>
            </a:r>
            <a:r>
              <a:rPr lang="en" sz="1100">
                <a:solidFill>
                  <a:srgbClr val="000000"/>
                </a:solidFill>
                <a:highlight>
                  <a:srgbClr val="FFFFFF"/>
                </a:highlight>
                <a:latin typeface="Arial"/>
                <a:ea typeface="Arial"/>
                <a:cs typeface="Arial"/>
                <a:sym typeface="Arial"/>
              </a:rPr>
              <a:t>is a program that cannot reproduce itself but masquerades as something the user wants and tricks them into activating it so it can do its damage and spread. </a:t>
            </a:r>
            <a:endParaRPr sz="1100">
              <a:solidFill>
                <a:srgbClr val="000000"/>
              </a:solidFill>
              <a:highlight>
                <a:srgbClr val="FFFFFF"/>
              </a:highlight>
              <a:latin typeface="Arial"/>
              <a:ea typeface="Arial"/>
              <a:cs typeface="Arial"/>
              <a:sym typeface="Arial"/>
            </a:endParaRPr>
          </a:p>
          <a:p>
            <a:pPr indent="-298450" lvl="0" marL="457200" rtl="0" algn="l">
              <a:lnSpc>
                <a:spcPct val="115000"/>
              </a:lnSpc>
              <a:spcBef>
                <a:spcPts val="0"/>
              </a:spcBef>
              <a:spcAft>
                <a:spcPts val="0"/>
              </a:spcAft>
              <a:buClr>
                <a:srgbClr val="16161D"/>
              </a:buClr>
              <a:buSzPts val="1100"/>
              <a:buFont typeface="Helvetica Neue"/>
              <a:buChar char="●"/>
            </a:pPr>
            <a:r>
              <a:rPr b="1" lang="en">
                <a:highlight>
                  <a:srgbClr val="FFFFFF"/>
                </a:highlight>
              </a:rPr>
              <a:t>Spyware </a:t>
            </a:r>
            <a:r>
              <a:rPr lang="en">
                <a:highlight>
                  <a:srgbClr val="FFFFFF"/>
                </a:highlight>
              </a:rPr>
              <a:t>typically rests on a system and collects information about the user and relays that back to the operator of the spyware. Adware is a type of spyware which relays this info back to an advertiser.</a:t>
            </a:r>
            <a:endParaRPr>
              <a:highlight>
                <a:srgbClr val="FFFFFF"/>
              </a:highlight>
            </a:endParaRPr>
          </a:p>
          <a:p>
            <a:pPr indent="-298450" lvl="0" marL="457200" rtl="0" algn="l">
              <a:lnSpc>
                <a:spcPct val="115000"/>
              </a:lnSpc>
              <a:spcBef>
                <a:spcPts val="0"/>
              </a:spcBef>
              <a:spcAft>
                <a:spcPts val="0"/>
              </a:spcAft>
              <a:buClr>
                <a:srgbClr val="000000"/>
              </a:buClr>
              <a:buSzPts val="1100"/>
              <a:buFont typeface="Helvetica Neue"/>
              <a:buChar char="●"/>
            </a:pPr>
            <a:r>
              <a:rPr lang="en" sz="1100">
                <a:solidFill>
                  <a:srgbClr val="000000"/>
                </a:solidFill>
                <a:highlight>
                  <a:srgbClr val="FFFFFF"/>
                </a:highlight>
                <a:latin typeface="Arial"/>
                <a:ea typeface="Arial"/>
                <a:cs typeface="Arial"/>
                <a:sym typeface="Arial"/>
              </a:rPr>
              <a:t>A </a:t>
            </a:r>
            <a:r>
              <a:rPr b="1" lang="en" sz="1100" u="sng">
                <a:solidFill>
                  <a:srgbClr val="000000"/>
                </a:solidFill>
                <a:highlight>
                  <a:srgbClr val="FFFFFF"/>
                </a:highlight>
                <a:latin typeface="Arial"/>
                <a:ea typeface="Arial"/>
                <a:cs typeface="Arial"/>
                <a:sym typeface="Arial"/>
                <a:hlinkClick r:id="rId5">
                  <a:extLst>
                    <a:ext uri="{A12FA001-AC4F-418D-AE19-62706E023703}">
                      <ahyp:hlinkClr val="tx"/>
                    </a:ext>
                  </a:extLst>
                </a:hlinkClick>
              </a:rPr>
              <a:t>rootkit</a:t>
            </a:r>
            <a:r>
              <a:rPr b="1" lang="en" sz="1100">
                <a:solidFill>
                  <a:srgbClr val="000000"/>
                </a:solidFill>
                <a:highlight>
                  <a:srgbClr val="FFFFFF"/>
                </a:highlight>
                <a:latin typeface="Arial"/>
                <a:ea typeface="Arial"/>
                <a:cs typeface="Arial"/>
                <a:sym typeface="Arial"/>
              </a:rPr>
              <a:t> </a:t>
            </a:r>
            <a:r>
              <a:rPr lang="en" sz="1100">
                <a:solidFill>
                  <a:srgbClr val="000000"/>
                </a:solidFill>
                <a:highlight>
                  <a:srgbClr val="FFFFFF"/>
                </a:highlight>
                <a:latin typeface="Arial"/>
                <a:ea typeface="Arial"/>
                <a:cs typeface="Arial"/>
                <a:sym typeface="Arial"/>
              </a:rPr>
              <a:t>is</a:t>
            </a:r>
            <a:r>
              <a:rPr lang="en">
                <a:highlight>
                  <a:srgbClr val="FFFFFF"/>
                </a:highlight>
              </a:rPr>
              <a:t> </a:t>
            </a:r>
            <a:r>
              <a:rPr lang="en" sz="1100">
                <a:solidFill>
                  <a:srgbClr val="000000"/>
                </a:solidFill>
                <a:highlight>
                  <a:srgbClr val="FFFFFF"/>
                </a:highlight>
                <a:latin typeface="Arial"/>
                <a:ea typeface="Arial"/>
                <a:cs typeface="Arial"/>
                <a:sym typeface="Arial"/>
              </a:rPr>
              <a:t>"a program or, more often, a collection of software tools that gives a threat actor remote access to and control over a computer or other system." (</a:t>
            </a:r>
            <a:r>
              <a:rPr lang="en" u="sng">
                <a:solidFill>
                  <a:schemeClr val="dk1"/>
                </a:solidFill>
                <a:highlight>
                  <a:schemeClr val="lt1"/>
                </a:highlight>
                <a:hlinkClick r:id="rId6">
                  <a:extLst>
                    <a:ext uri="{A12FA001-AC4F-418D-AE19-62706E023703}">
                      <ahyp:hlinkClr val="tx"/>
                    </a:ext>
                  </a:extLst>
                </a:hlinkClick>
              </a:rPr>
              <a:t>TechTarget</a:t>
            </a:r>
            <a:r>
              <a:rPr lang="en">
                <a:solidFill>
                  <a:schemeClr val="dk1"/>
                </a:solidFill>
                <a:highlight>
                  <a:schemeClr val="lt1"/>
                </a:highlight>
              </a:rPr>
              <a:t>)</a:t>
            </a:r>
            <a:r>
              <a:rPr lang="en" sz="1100">
                <a:solidFill>
                  <a:srgbClr val="000000"/>
                </a:solidFill>
                <a:highlight>
                  <a:srgbClr val="FFFFFF"/>
                </a:highlight>
                <a:latin typeface="Arial"/>
                <a:ea typeface="Arial"/>
                <a:cs typeface="Arial"/>
                <a:sym typeface="Arial"/>
              </a:rPr>
              <a:t> It gets its name because it's a kit of tools that (generally illicitly) gain </a:t>
            </a:r>
            <a:r>
              <a:rPr i="1" lang="en" sz="1100">
                <a:solidFill>
                  <a:srgbClr val="000000"/>
                </a:solidFill>
                <a:highlight>
                  <a:srgbClr val="FFFFFF"/>
                </a:highlight>
                <a:latin typeface="Arial"/>
                <a:ea typeface="Arial"/>
                <a:cs typeface="Arial"/>
                <a:sym typeface="Arial"/>
              </a:rPr>
              <a:t>root access </a:t>
            </a:r>
            <a:r>
              <a:rPr lang="en" sz="1100">
                <a:solidFill>
                  <a:srgbClr val="000000"/>
                </a:solidFill>
                <a:highlight>
                  <a:srgbClr val="FFFFFF"/>
                </a:highlight>
                <a:latin typeface="Arial"/>
                <a:ea typeface="Arial"/>
                <a:cs typeface="Arial"/>
                <a:sym typeface="Arial"/>
              </a:rPr>
              <a:t>(administrator-level control, in Unix terms) over the target system, and use that power to hide their presence.</a:t>
            </a:r>
            <a:endParaRPr sz="1100">
              <a:solidFill>
                <a:srgbClr val="000000"/>
              </a:solidFill>
              <a:highlight>
                <a:srgbClr val="FFFFFF"/>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b="1" i="1" lang="en" sz="1100">
                <a:solidFill>
                  <a:srgbClr val="000000"/>
                </a:solidFill>
                <a:highlight>
                  <a:srgbClr val="FFFFFF"/>
                </a:highlight>
              </a:rPr>
              <a:t>Remote Access Trojans </a:t>
            </a:r>
            <a:r>
              <a:rPr b="1" lang="en" sz="1100">
                <a:solidFill>
                  <a:srgbClr val="000000"/>
                </a:solidFill>
                <a:highlight>
                  <a:srgbClr val="FFFFFF"/>
                </a:highlight>
              </a:rPr>
              <a:t>or RATs</a:t>
            </a:r>
            <a:r>
              <a:rPr lang="en" sz="1100">
                <a:solidFill>
                  <a:srgbClr val="000000"/>
                </a:solidFill>
                <a:highlight>
                  <a:srgbClr val="FFFFFF"/>
                </a:highlight>
                <a:latin typeface="Arial"/>
                <a:ea typeface="Arial"/>
                <a:cs typeface="Arial"/>
                <a:sym typeface="Arial"/>
              </a:rPr>
              <a:t>—essentially, rootkits that propagate like Trojans.</a:t>
            </a:r>
            <a:endParaRPr sz="1100">
              <a:solidFill>
                <a:srgbClr val="000000"/>
              </a:solidFill>
              <a:highlight>
                <a:srgbClr val="FFFFFF"/>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Helvetica Neue"/>
              <a:buChar char="●"/>
            </a:pPr>
            <a:r>
              <a:rPr b="1" lang="en" sz="1100" u="sng">
                <a:solidFill>
                  <a:srgbClr val="000000"/>
                </a:solidFill>
                <a:highlight>
                  <a:srgbClr val="FFFFFF"/>
                </a:highlight>
                <a:latin typeface="Arial"/>
                <a:ea typeface="Arial"/>
                <a:cs typeface="Arial"/>
                <a:sym typeface="Arial"/>
                <a:hlinkClick r:id="rId7">
                  <a:extLst>
                    <a:ext uri="{A12FA001-AC4F-418D-AE19-62706E023703}">
                      <ahyp:hlinkClr val="tx"/>
                    </a:ext>
                  </a:extLst>
                </a:hlinkClick>
              </a:rPr>
              <a:t>Ransomware</a:t>
            </a:r>
            <a:r>
              <a:rPr b="1" lang="en" sz="1100">
                <a:solidFill>
                  <a:srgbClr val="000000"/>
                </a:solidFill>
                <a:highlight>
                  <a:srgbClr val="FFFFFF"/>
                </a:highlight>
                <a:latin typeface="Arial"/>
                <a:ea typeface="Arial"/>
                <a:cs typeface="Arial"/>
                <a:sym typeface="Arial"/>
              </a:rPr>
              <a:t> </a:t>
            </a:r>
            <a:r>
              <a:rPr lang="en" sz="1100">
                <a:solidFill>
                  <a:srgbClr val="000000"/>
                </a:solidFill>
                <a:highlight>
                  <a:srgbClr val="FFFFFF"/>
                </a:highlight>
                <a:latin typeface="Arial"/>
                <a:ea typeface="Arial"/>
                <a:cs typeface="Arial"/>
                <a:sym typeface="Arial"/>
              </a:rPr>
              <a:t>is a flavor of malware that encrypts your hard drive's files and demands a payment, usually in Bitcoin, in exchange for the decryption key. </a:t>
            </a:r>
            <a:endParaRPr sz="1100">
              <a:solidFill>
                <a:srgbClr val="000000"/>
              </a:solidFill>
              <a:highlight>
                <a:srgbClr val="FFFFFF"/>
              </a:highlight>
              <a:latin typeface="Arial"/>
              <a:ea typeface="Arial"/>
              <a:cs typeface="Arial"/>
              <a:sym typeface="Arial"/>
            </a:endParaRPr>
          </a:p>
          <a:p>
            <a:pPr indent="-298450" lvl="0" marL="457200" rtl="0" algn="l">
              <a:lnSpc>
                <a:spcPct val="115000"/>
              </a:lnSpc>
              <a:spcBef>
                <a:spcPts val="0"/>
              </a:spcBef>
              <a:spcAft>
                <a:spcPts val="0"/>
              </a:spcAft>
              <a:buClr>
                <a:srgbClr val="16161D"/>
              </a:buClr>
              <a:buSzPts val="1100"/>
              <a:buFont typeface="Helvetica Neue"/>
              <a:buChar char="●"/>
            </a:pPr>
            <a:r>
              <a:rPr b="1" lang="en">
                <a:highlight>
                  <a:srgbClr val="FFFFFF"/>
                </a:highlight>
              </a:rPr>
              <a:t>Backdoors </a:t>
            </a:r>
            <a:r>
              <a:rPr lang="en">
                <a:highlight>
                  <a:srgbClr val="FFFFFF"/>
                </a:highlight>
              </a:rPr>
              <a:t>are installed on a system by an attacker so that they can circumvent security measures to have persistent access to the system. </a:t>
            </a:r>
            <a:endParaRPr>
              <a:highlight>
                <a:srgbClr val="FFFFFF"/>
              </a:highlight>
            </a:endParaRPr>
          </a:p>
        </p:txBody>
      </p:sp>
      <p:sp>
        <p:nvSpPr>
          <p:cNvPr id="660" name="Google Shape;660;gf974d959f6_0_285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f974d959f6_0_2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f974d959f6_0_2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Intelligence requirements are a tool which come out of military planning and are commonly used across government analytic endeavors. Over the past 10 years they have been ported over to the private sector and are a common tool used for example by client-facing companies to ensure the work they are doing is aligned to the client’s needs and are used by teams answering complex analytical questions to ensure cohesion across a group of analysts.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idea is that intelligence requirements are then prioritized becoming priority intelligence requirements (PIRs) and that these drive associated collection requirements (CRs). Once you have your set of questions (PIRs) you can then go about identifying data sources from which you can collect info which can then be passed off to someone for analysis to try to address the initial PIRs.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f974d959f6_0_2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f974d959f6_0_2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Intelligence writing is not meant to tell a story. It is meant to inform a decision. The practice of intelligence writing in the intelligence community is a highly structured endeavor with rigid style guides, templates, and manuals which dictate exactly how to use specific terminology and structure written content for maximum shared understanding of usage across all readers. In the private sector intelligence writing tends to be less formal and while we will not hold you to such a strict standard in this course it is helpful to understand the foundation of this writing style so that you can intentionally choose to depart from it as opposed to unknowingly bashing all of the norms and possibly leading to misunderstandings between yourself and the recipient.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f974d959f6_0_2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f974d959f6_0_2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go about writing finished intelligence (FINTEL) which might also just be more generally called an intelligence product you will want to follow the guidelines summarized here for your reference.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f974d959f6_0_2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f974d959f6_0_2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f974d959f6_0_3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f974d959f6_0_3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f974d959f6_0_3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f974d959f6_0_3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f9696e3b9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f9696e3b9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f974d959f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f974d959f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detailed write-up on midterm format and study guide requirements here: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https://docs.google.com/document/d/1BHWPRa_oXWzEE5_4F6UqZAnZvsvaKKIqolQ_ft5ajlY/edit?usp=sharing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b0c8ac823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b0c8ac823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833000" y="1050513"/>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54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0" name="Google Shape;10;p2"/>
          <p:cNvSpPr txBox="1"/>
          <p:nvPr>
            <p:ph idx="1" type="subTitle"/>
          </p:nvPr>
        </p:nvSpPr>
        <p:spPr>
          <a:xfrm>
            <a:off x="833000" y="3299563"/>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1">
  <p:cSld name="CUSTOM_6_1_1_1_1">
    <p:bg>
      <p:bgPr>
        <a:solidFill>
          <a:schemeClr val="dk1"/>
        </a:solidFill>
      </p:bgPr>
    </p:bg>
    <p:spTree>
      <p:nvGrpSpPr>
        <p:cNvPr id="63" name="Shape 63"/>
        <p:cNvGrpSpPr/>
        <p:nvPr/>
      </p:nvGrpSpPr>
      <p:grpSpPr>
        <a:xfrm>
          <a:off x="0" y="0"/>
          <a:ext cx="0" cy="0"/>
          <a:chOff x="0" y="0"/>
          <a:chExt cx="0" cy="0"/>
        </a:xfrm>
      </p:grpSpPr>
      <p:sp>
        <p:nvSpPr>
          <p:cNvPr id="64" name="Google Shape;64;p11"/>
          <p:cNvSpPr txBox="1"/>
          <p:nvPr>
            <p:ph type="ctrTitle"/>
          </p:nvPr>
        </p:nvSpPr>
        <p:spPr>
          <a:xfrm>
            <a:off x="5641825" y="1658275"/>
            <a:ext cx="26556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36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grpSp>
        <p:nvGrpSpPr>
          <p:cNvPr id="65" name="Google Shape;65;p11"/>
          <p:cNvGrpSpPr/>
          <p:nvPr/>
        </p:nvGrpSpPr>
        <p:grpSpPr>
          <a:xfrm>
            <a:off x="429933" y="1083300"/>
            <a:ext cx="4465655" cy="3077191"/>
            <a:chOff x="1211784" y="1483576"/>
            <a:chExt cx="6753864" cy="2714769"/>
          </a:xfrm>
        </p:grpSpPr>
        <p:sp>
          <p:nvSpPr>
            <p:cNvPr id="66" name="Google Shape;66;p11"/>
            <p:cNvSpPr/>
            <p:nvPr/>
          </p:nvSpPr>
          <p:spPr>
            <a:xfrm>
              <a:off x="1211784" y="1575146"/>
              <a:ext cx="6648000" cy="26232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1317648" y="1483576"/>
              <a:ext cx="6648000" cy="26232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p:cSld name="CUSTOM_6_1_1_2">
    <p:bg>
      <p:bgPr>
        <a:solidFill>
          <a:schemeClr val="dk1"/>
        </a:solidFill>
      </p:bgPr>
    </p:bg>
    <p:spTree>
      <p:nvGrpSpPr>
        <p:cNvPr id="68" name="Shape 68"/>
        <p:cNvGrpSpPr/>
        <p:nvPr/>
      </p:nvGrpSpPr>
      <p:grpSpPr>
        <a:xfrm>
          <a:off x="0" y="0"/>
          <a:ext cx="0" cy="0"/>
          <a:chOff x="0" y="0"/>
          <a:chExt cx="0" cy="0"/>
        </a:xfrm>
      </p:grpSpPr>
      <p:sp>
        <p:nvSpPr>
          <p:cNvPr id="69" name="Google Shape;69;p12"/>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2"/>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2"/>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NUMBER">
  <p:cSld name="CUSTOM_6_1_1_2_1_1">
    <p:bg>
      <p:bgPr>
        <a:solidFill>
          <a:schemeClr val="dk1"/>
        </a:solidFill>
      </p:bgPr>
    </p:bg>
    <p:spTree>
      <p:nvGrpSpPr>
        <p:cNvPr id="72" name="Shape 72"/>
        <p:cNvGrpSpPr/>
        <p:nvPr/>
      </p:nvGrpSpPr>
      <p:grpSpPr>
        <a:xfrm>
          <a:off x="0" y="0"/>
          <a:ext cx="0" cy="0"/>
          <a:chOff x="0" y="0"/>
          <a:chExt cx="0" cy="0"/>
        </a:xfrm>
      </p:grpSpPr>
      <p:sp>
        <p:nvSpPr>
          <p:cNvPr id="73" name="Google Shape;73;p13"/>
          <p:cNvSpPr txBox="1"/>
          <p:nvPr>
            <p:ph idx="1" type="subTitle"/>
          </p:nvPr>
        </p:nvSpPr>
        <p:spPr>
          <a:xfrm>
            <a:off x="1551538" y="1552688"/>
            <a:ext cx="1887600" cy="43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74" name="Google Shape;74;p13"/>
          <p:cNvSpPr txBox="1"/>
          <p:nvPr>
            <p:ph hasCustomPrompt="1" type="title"/>
          </p:nvPr>
        </p:nvSpPr>
        <p:spPr>
          <a:xfrm>
            <a:off x="1317988" y="938488"/>
            <a:ext cx="2354700" cy="67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3000"/>
              <a:buNone/>
              <a:defRPr b="0" sz="30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75" name="Google Shape;75;p1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idx="2"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6_1_1_2_1_1_1">
    <p:bg>
      <p:bgPr>
        <a:solidFill>
          <a:schemeClr val="dk1"/>
        </a:solidFill>
      </p:bgPr>
    </p:bg>
    <p:spTree>
      <p:nvGrpSpPr>
        <p:cNvPr id="78" name="Shape 78"/>
        <p:cNvGrpSpPr/>
        <p:nvPr/>
      </p:nvGrpSpPr>
      <p:grpSpPr>
        <a:xfrm>
          <a:off x="0" y="0"/>
          <a:ext cx="0" cy="0"/>
          <a:chOff x="0" y="0"/>
          <a:chExt cx="0" cy="0"/>
        </a:xfrm>
      </p:grpSpPr>
      <p:sp>
        <p:nvSpPr>
          <p:cNvPr id="79" name="Google Shape;79;p14"/>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82" name="Google Shape;82;p14"/>
          <p:cNvSpPr txBox="1"/>
          <p:nvPr>
            <p:ph idx="2" type="title"/>
          </p:nvPr>
        </p:nvSpPr>
        <p:spPr>
          <a:xfrm>
            <a:off x="967226"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3" name="Google Shape;83;p14"/>
          <p:cNvSpPr txBox="1"/>
          <p:nvPr>
            <p:ph idx="1" type="subTitle"/>
          </p:nvPr>
        </p:nvSpPr>
        <p:spPr>
          <a:xfrm>
            <a:off x="783450"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4" name="Google Shape;84;p14"/>
          <p:cNvSpPr txBox="1"/>
          <p:nvPr>
            <p:ph idx="3" type="title"/>
          </p:nvPr>
        </p:nvSpPr>
        <p:spPr>
          <a:xfrm>
            <a:off x="6336924"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5" name="Google Shape;85;p14"/>
          <p:cNvSpPr txBox="1"/>
          <p:nvPr>
            <p:ph idx="4" type="subTitle"/>
          </p:nvPr>
        </p:nvSpPr>
        <p:spPr>
          <a:xfrm>
            <a:off x="6153025"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6" name="Google Shape;86;p14"/>
          <p:cNvSpPr txBox="1"/>
          <p:nvPr>
            <p:ph idx="5" type="title"/>
          </p:nvPr>
        </p:nvSpPr>
        <p:spPr>
          <a:xfrm>
            <a:off x="365173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7" name="Google Shape;87;p14"/>
          <p:cNvSpPr txBox="1"/>
          <p:nvPr>
            <p:ph idx="6" type="subTitle"/>
          </p:nvPr>
        </p:nvSpPr>
        <p:spPr>
          <a:xfrm>
            <a:off x="3467027"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88" name="Google Shape;88;p14"/>
          <p:cNvSpPr txBox="1"/>
          <p:nvPr>
            <p:ph idx="7" type="title"/>
          </p:nvPr>
        </p:nvSpPr>
        <p:spPr>
          <a:xfrm>
            <a:off x="3651738"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9" name="Google Shape;89;p14"/>
          <p:cNvSpPr txBox="1"/>
          <p:nvPr>
            <p:ph idx="8" type="subTitle"/>
          </p:nvPr>
        </p:nvSpPr>
        <p:spPr>
          <a:xfrm>
            <a:off x="3467027"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0" name="Google Shape;90;p14"/>
          <p:cNvSpPr txBox="1"/>
          <p:nvPr>
            <p:ph idx="9" type="title"/>
          </p:nvPr>
        </p:nvSpPr>
        <p:spPr>
          <a:xfrm>
            <a:off x="96678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1" name="Google Shape;91;p14"/>
          <p:cNvSpPr txBox="1"/>
          <p:nvPr>
            <p:ph idx="13" type="subTitle"/>
          </p:nvPr>
        </p:nvSpPr>
        <p:spPr>
          <a:xfrm>
            <a:off x="78292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2" name="Google Shape;92;p14"/>
          <p:cNvSpPr txBox="1"/>
          <p:nvPr>
            <p:ph idx="14" type="title"/>
          </p:nvPr>
        </p:nvSpPr>
        <p:spPr>
          <a:xfrm>
            <a:off x="6336924"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3" name="Google Shape;93;p14"/>
          <p:cNvSpPr txBox="1"/>
          <p:nvPr>
            <p:ph idx="15" type="subTitle"/>
          </p:nvPr>
        </p:nvSpPr>
        <p:spPr>
          <a:xfrm>
            <a:off x="615227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7">
    <p:bg>
      <p:bgPr>
        <a:solidFill>
          <a:schemeClr val="dk1"/>
        </a:solidFill>
      </p:bgPr>
    </p:bg>
    <p:spTree>
      <p:nvGrpSpPr>
        <p:cNvPr id="94" name="Shape 94"/>
        <p:cNvGrpSpPr/>
        <p:nvPr/>
      </p:nvGrpSpPr>
      <p:grpSpPr>
        <a:xfrm>
          <a:off x="0" y="0"/>
          <a:ext cx="0" cy="0"/>
          <a:chOff x="0" y="0"/>
          <a:chExt cx="0" cy="0"/>
        </a:xfrm>
      </p:grpSpPr>
      <p:sp>
        <p:nvSpPr>
          <p:cNvPr id="95" name="Google Shape;95;p15"/>
          <p:cNvSpPr txBox="1"/>
          <p:nvPr>
            <p:ph type="ctrTitle"/>
          </p:nvPr>
        </p:nvSpPr>
        <p:spPr>
          <a:xfrm>
            <a:off x="11029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96" name="Google Shape;96;p15"/>
          <p:cNvSpPr txBox="1"/>
          <p:nvPr>
            <p:ph idx="1" type="subTitle"/>
          </p:nvPr>
        </p:nvSpPr>
        <p:spPr>
          <a:xfrm>
            <a:off x="8922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97" name="Google Shape;97;p15"/>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txBox="1"/>
          <p:nvPr>
            <p:ph idx="2" type="ctrTitle"/>
          </p:nvPr>
        </p:nvSpPr>
        <p:spPr>
          <a:xfrm>
            <a:off x="3836012"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00" name="Google Shape;100;p15"/>
          <p:cNvSpPr txBox="1"/>
          <p:nvPr>
            <p:ph idx="3" type="subTitle"/>
          </p:nvPr>
        </p:nvSpPr>
        <p:spPr>
          <a:xfrm>
            <a:off x="36253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01" name="Google Shape;101;p15"/>
          <p:cNvSpPr txBox="1"/>
          <p:nvPr>
            <p:ph idx="4" type="ctrTitle"/>
          </p:nvPr>
        </p:nvSpPr>
        <p:spPr>
          <a:xfrm>
            <a:off x="65690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02" name="Google Shape;102;p15"/>
          <p:cNvSpPr txBox="1"/>
          <p:nvPr>
            <p:ph idx="5" type="subTitle"/>
          </p:nvPr>
        </p:nvSpPr>
        <p:spPr>
          <a:xfrm>
            <a:off x="63584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03" name="Google Shape;103;p15"/>
          <p:cNvSpPr txBox="1"/>
          <p:nvPr>
            <p:ph idx="6"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TEXT">
  <p:cSld name="CUSTOM_17_1">
    <p:bg>
      <p:bgPr>
        <a:solidFill>
          <a:schemeClr val="dk1"/>
        </a:solidFill>
      </p:bgPr>
    </p:bg>
    <p:spTree>
      <p:nvGrpSpPr>
        <p:cNvPr id="104" name="Shape 104"/>
        <p:cNvGrpSpPr/>
        <p:nvPr/>
      </p:nvGrpSpPr>
      <p:grpSpPr>
        <a:xfrm>
          <a:off x="0" y="0"/>
          <a:ext cx="0" cy="0"/>
          <a:chOff x="0" y="0"/>
          <a:chExt cx="0" cy="0"/>
        </a:xfrm>
      </p:grpSpPr>
      <p:sp>
        <p:nvSpPr>
          <p:cNvPr id="105" name="Google Shape;105;p16"/>
          <p:cNvSpPr txBox="1"/>
          <p:nvPr>
            <p:ph idx="1" type="subTitle"/>
          </p:nvPr>
        </p:nvSpPr>
        <p:spPr>
          <a:xfrm>
            <a:off x="1773600" y="1638000"/>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6" name="Google Shape;106;p16"/>
          <p:cNvSpPr txBox="1"/>
          <p:nvPr>
            <p:ph idx="2" type="subTitle"/>
          </p:nvPr>
        </p:nvSpPr>
        <p:spPr>
          <a:xfrm>
            <a:off x="1773600" y="2833794"/>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7" name="Google Shape;107;p16"/>
          <p:cNvSpPr txBox="1"/>
          <p:nvPr>
            <p:ph idx="3" type="subTitle"/>
          </p:nvPr>
        </p:nvSpPr>
        <p:spPr>
          <a:xfrm>
            <a:off x="1773600" y="4045475"/>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08" name="Google Shape;108;p16"/>
          <p:cNvSpPr txBox="1"/>
          <p:nvPr>
            <p:ph hasCustomPrompt="1" type="title"/>
          </p:nvPr>
        </p:nvSpPr>
        <p:spPr>
          <a:xfrm>
            <a:off x="2808900" y="940200"/>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9" name="Google Shape;109;p16"/>
          <p:cNvSpPr txBox="1"/>
          <p:nvPr>
            <p:ph hasCustomPrompt="1" idx="4" type="title"/>
          </p:nvPr>
        </p:nvSpPr>
        <p:spPr>
          <a:xfrm>
            <a:off x="2808900" y="2151874"/>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10" name="Google Shape;110;p16"/>
          <p:cNvSpPr txBox="1"/>
          <p:nvPr>
            <p:ph hasCustomPrompt="1" idx="5" type="title"/>
          </p:nvPr>
        </p:nvSpPr>
        <p:spPr>
          <a:xfrm>
            <a:off x="2808900" y="3347675"/>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2">
  <p:cSld name="CUSTOM_6_1_1_1_2">
    <p:bg>
      <p:bgPr>
        <a:solidFill>
          <a:schemeClr val="dk1"/>
        </a:solidFill>
      </p:bgPr>
    </p:bg>
    <p:spTree>
      <p:nvGrpSpPr>
        <p:cNvPr id="111" name="Shape 111"/>
        <p:cNvGrpSpPr/>
        <p:nvPr/>
      </p:nvGrpSpPr>
      <p:grpSpPr>
        <a:xfrm>
          <a:off x="0" y="0"/>
          <a:ext cx="0" cy="0"/>
          <a:chOff x="0" y="0"/>
          <a:chExt cx="0" cy="0"/>
        </a:xfrm>
      </p:grpSpPr>
      <p:sp>
        <p:nvSpPr>
          <p:cNvPr id="112" name="Google Shape;112;p17"/>
          <p:cNvSpPr txBox="1"/>
          <p:nvPr>
            <p:ph type="ctrTitle"/>
          </p:nvPr>
        </p:nvSpPr>
        <p:spPr>
          <a:xfrm>
            <a:off x="2302800" y="1658275"/>
            <a:ext cx="4538400" cy="1827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b="0" sz="4800">
                <a:solidFill>
                  <a:schemeClr val="dk1"/>
                </a:solidFill>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6_1_1_2_1_1_1_1">
    <p:bg>
      <p:bgPr>
        <a:solidFill>
          <a:schemeClr val="dk1"/>
        </a:solid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3737772" y="300104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5" name="Google Shape;115;p18"/>
          <p:cNvSpPr txBox="1"/>
          <p:nvPr>
            <p:ph idx="1" type="subTitle"/>
          </p:nvPr>
        </p:nvSpPr>
        <p:spPr>
          <a:xfrm>
            <a:off x="3553122" y="344947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16" name="Google Shape;116;p18"/>
          <p:cNvSpPr txBox="1"/>
          <p:nvPr>
            <p:ph idx="2" type="title"/>
          </p:nvPr>
        </p:nvSpPr>
        <p:spPr>
          <a:xfrm>
            <a:off x="8696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7" name="Google Shape;117;p18"/>
          <p:cNvSpPr txBox="1"/>
          <p:nvPr>
            <p:ph idx="3" type="subTitle"/>
          </p:nvPr>
        </p:nvSpPr>
        <p:spPr>
          <a:xfrm>
            <a:off x="6849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18" name="Google Shape;118;p18"/>
          <p:cNvSpPr txBox="1"/>
          <p:nvPr>
            <p:ph idx="4" type="title"/>
          </p:nvPr>
        </p:nvSpPr>
        <p:spPr>
          <a:xfrm>
            <a:off x="65491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19" name="Google Shape;119;p18"/>
          <p:cNvSpPr txBox="1"/>
          <p:nvPr>
            <p:ph idx="5" type="subTitle"/>
          </p:nvPr>
        </p:nvSpPr>
        <p:spPr>
          <a:xfrm>
            <a:off x="63644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_1_2_1">
    <p:bg>
      <p:bgPr>
        <a:solidFill>
          <a:schemeClr val="dk1"/>
        </a:solidFill>
      </p:bgPr>
    </p:bg>
    <p:spTree>
      <p:nvGrpSpPr>
        <p:cNvPr id="120" name="Shape 120"/>
        <p:cNvGrpSpPr/>
        <p:nvPr/>
      </p:nvGrpSpPr>
      <p:grpSpPr>
        <a:xfrm>
          <a:off x="0" y="0"/>
          <a:ext cx="0" cy="0"/>
          <a:chOff x="0" y="0"/>
          <a:chExt cx="0" cy="0"/>
        </a:xfrm>
      </p:grpSpPr>
      <p:sp>
        <p:nvSpPr>
          <p:cNvPr id="121" name="Google Shape;121;p19"/>
          <p:cNvSpPr/>
          <p:nvPr/>
        </p:nvSpPr>
        <p:spPr>
          <a:xfrm>
            <a:off x="418800" y="612272"/>
            <a:ext cx="3278700" cy="4082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516007" y="504847"/>
            <a:ext cx="3278700" cy="4082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txBox="1"/>
          <p:nvPr>
            <p:ph type="ctrTitle"/>
          </p:nvPr>
        </p:nvSpPr>
        <p:spPr>
          <a:xfrm>
            <a:off x="833911" y="-301775"/>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60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24" name="Google Shape;124;p19"/>
          <p:cNvSpPr txBox="1"/>
          <p:nvPr>
            <p:ph idx="1" type="subTitle"/>
          </p:nvPr>
        </p:nvSpPr>
        <p:spPr>
          <a:xfrm>
            <a:off x="833911" y="1947275"/>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
        <p:nvSpPr>
          <p:cNvPr id="125" name="Google Shape;125;p19"/>
          <p:cNvSpPr txBox="1"/>
          <p:nvPr/>
        </p:nvSpPr>
        <p:spPr>
          <a:xfrm>
            <a:off x="833900" y="3428100"/>
            <a:ext cx="2686800" cy="468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900">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b="1" lang="en" sz="900">
                <a:solidFill>
                  <a:srgbClr val="434343"/>
                </a:solidFill>
                <a:uFill>
                  <a:noFill/>
                </a:uFill>
                <a:latin typeface="Anaheim"/>
                <a:ea typeface="Anaheim"/>
                <a:cs typeface="Anaheim"/>
                <a:sym typeface="Anaheim"/>
                <a:hlinkClick r:id="rId2">
                  <a:extLst>
                    <a:ext uri="{A12FA001-AC4F-418D-AE19-62706E023703}">
                      <ahyp:hlinkClr val="tx"/>
                    </a:ext>
                  </a:extLst>
                </a:hlinkClick>
              </a:rPr>
              <a:t>Slidesgo</a:t>
            </a:r>
            <a:r>
              <a:rPr lang="en" sz="900">
                <a:solidFill>
                  <a:srgbClr val="434343"/>
                </a:solidFill>
                <a:latin typeface="Anaheim"/>
                <a:ea typeface="Anaheim"/>
                <a:cs typeface="Anaheim"/>
                <a:sym typeface="Anaheim"/>
              </a:rPr>
              <a:t>, including icons by </a:t>
            </a:r>
            <a:r>
              <a:rPr b="1" lang="en" sz="900">
                <a:solidFill>
                  <a:srgbClr val="434343"/>
                </a:solidFill>
                <a:uFill>
                  <a:noFill/>
                </a:uFill>
                <a:latin typeface="Anaheim"/>
                <a:ea typeface="Anaheim"/>
                <a:cs typeface="Anaheim"/>
                <a:sym typeface="Anaheim"/>
                <a:hlinkClick r:id="rId3">
                  <a:extLst>
                    <a:ext uri="{A12FA001-AC4F-418D-AE19-62706E023703}">
                      <ahyp:hlinkClr val="tx"/>
                    </a:ext>
                  </a:extLst>
                </a:hlinkClick>
              </a:rPr>
              <a:t>Flaticon</a:t>
            </a:r>
            <a:r>
              <a:rPr lang="en" sz="900">
                <a:solidFill>
                  <a:srgbClr val="434343"/>
                </a:solidFill>
                <a:latin typeface="Anaheim"/>
                <a:ea typeface="Anaheim"/>
                <a:cs typeface="Anaheim"/>
                <a:sym typeface="Anaheim"/>
              </a:rPr>
              <a:t>, and infographics &amp; images by </a:t>
            </a:r>
            <a:r>
              <a:rPr b="1" lang="en" sz="900">
                <a:solidFill>
                  <a:srgbClr val="434343"/>
                </a:solidFill>
                <a:uFill>
                  <a:noFill/>
                </a:uFill>
                <a:latin typeface="Anaheim"/>
                <a:ea typeface="Anaheim"/>
                <a:cs typeface="Anaheim"/>
                <a:sym typeface="Anaheim"/>
                <a:hlinkClick r:id="rId4">
                  <a:extLst>
                    <a:ext uri="{A12FA001-AC4F-418D-AE19-62706E023703}">
                      <ahyp:hlinkClr val="tx"/>
                    </a:ext>
                  </a:extLst>
                </a:hlinkClick>
              </a:rPr>
              <a:t>Freepik</a:t>
            </a:r>
            <a:r>
              <a:rPr b="1" lang="en" sz="900">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b="1" lang="en" sz="900">
                <a:solidFill>
                  <a:srgbClr val="434343"/>
                </a:solidFill>
                <a:latin typeface="Anaheim"/>
                <a:ea typeface="Anaheim"/>
                <a:cs typeface="Anaheim"/>
                <a:sym typeface="Anaheim"/>
              </a:rPr>
              <a:t> </a:t>
            </a:r>
            <a:r>
              <a:rPr b="1" lang="en" sz="900">
                <a:solidFill>
                  <a:schemeClr val="hlink"/>
                </a:solidFill>
                <a:uFill>
                  <a:noFill/>
                </a:uFill>
                <a:latin typeface="Anaheim"/>
                <a:ea typeface="Anaheim"/>
                <a:cs typeface="Anaheim"/>
                <a:sym typeface="Anaheim"/>
                <a:hlinkClick r:id="rId5"/>
              </a:rPr>
              <a:t>Storyset</a:t>
            </a:r>
            <a:endParaRPr b="1" sz="700">
              <a:solidFill>
                <a:srgbClr val="434343"/>
              </a:solidFill>
              <a:latin typeface="Anaheim"/>
              <a:ea typeface="Anaheim"/>
              <a:cs typeface="Anaheim"/>
              <a:sym typeface="Anaheim"/>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_1_1">
    <p:bg>
      <p:bgPr>
        <a:solidFill>
          <a:schemeClr val="dk1"/>
        </a:solidFill>
      </p:bgPr>
    </p:bg>
    <p:spTree>
      <p:nvGrpSpPr>
        <p:cNvPr id="126" name="Shape 1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p:cSld name="CUSTOM_7_1">
    <p:bg>
      <p:bgPr>
        <a:solidFill>
          <a:schemeClr val="dk1"/>
        </a:solidFill>
      </p:bgPr>
    </p:bg>
    <p:spTree>
      <p:nvGrpSpPr>
        <p:cNvPr id="11" name="Shape 11"/>
        <p:cNvGrpSpPr/>
        <p:nvPr/>
      </p:nvGrpSpPr>
      <p:grpSpPr>
        <a:xfrm>
          <a:off x="0" y="0"/>
          <a:ext cx="0" cy="0"/>
          <a:chOff x="0" y="0"/>
          <a:chExt cx="0" cy="0"/>
        </a:xfrm>
      </p:grpSpPr>
      <p:sp>
        <p:nvSpPr>
          <p:cNvPr id="12" name="Google Shape;12;p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idx="1" type="subTitle"/>
          </p:nvPr>
        </p:nvSpPr>
        <p:spPr>
          <a:xfrm flipH="1">
            <a:off x="889350" y="1030050"/>
            <a:ext cx="7409100" cy="28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p:txBody>
      </p:sp>
      <p:sp>
        <p:nvSpPr>
          <p:cNvPr id="15" name="Google Shape;15;p3"/>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DF3E5">
            <a:alpha val="29620"/>
          </a:srgbClr>
        </a:solidFill>
      </p:bgPr>
    </p:bg>
    <p:spTree>
      <p:nvGrpSpPr>
        <p:cNvPr id="127" name="Shape 12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8" name="Shape 128"/>
        <p:cNvGrpSpPr/>
        <p:nvPr/>
      </p:nvGrpSpPr>
      <p:grpSpPr>
        <a:xfrm>
          <a:off x="0" y="0"/>
          <a:ext cx="0" cy="0"/>
          <a:chOff x="0" y="0"/>
          <a:chExt cx="0" cy="0"/>
        </a:xfrm>
      </p:grpSpPr>
      <p:sp>
        <p:nvSpPr>
          <p:cNvPr id="129" name="Google Shape;129;p2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2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1" name="Google Shape;13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2" name="Shape 132"/>
        <p:cNvGrpSpPr/>
        <p:nvPr/>
      </p:nvGrpSpPr>
      <p:grpSpPr>
        <a:xfrm>
          <a:off x="0" y="0"/>
          <a:ext cx="0" cy="0"/>
          <a:chOff x="0" y="0"/>
          <a:chExt cx="0" cy="0"/>
        </a:xfrm>
      </p:grpSpPr>
      <p:sp>
        <p:nvSpPr>
          <p:cNvPr id="133" name="Google Shape;133;p2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4" name="Google Shape;134;p23"/>
          <p:cNvGrpSpPr/>
          <p:nvPr/>
        </p:nvGrpSpPr>
        <p:grpSpPr>
          <a:xfrm>
            <a:off x="830394" y="1191276"/>
            <a:ext cx="745764" cy="45826"/>
            <a:chOff x="4580561" y="2589004"/>
            <a:chExt cx="1064464" cy="25200"/>
          </a:xfrm>
        </p:grpSpPr>
        <p:sp>
          <p:nvSpPr>
            <p:cNvPr id="135" name="Google Shape;135;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2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2"/>
              </a:buClr>
              <a:buSzPts val="2600"/>
              <a:buNone/>
              <a:defRPr sz="2600">
                <a:solidFill>
                  <a:schemeClr val="dk2"/>
                </a:solidFill>
              </a:defRPr>
            </a:lvl1pPr>
            <a:lvl2pPr lvl="1" rtl="0" algn="l">
              <a:lnSpc>
                <a:spcPct val="100000"/>
              </a:lnSpc>
              <a:spcBef>
                <a:spcPts val="0"/>
              </a:spcBef>
              <a:spcAft>
                <a:spcPts val="0"/>
              </a:spcAft>
              <a:buClr>
                <a:schemeClr val="dk2"/>
              </a:buClr>
              <a:buSzPts val="2600"/>
              <a:buNone/>
              <a:defRPr sz="2600">
                <a:solidFill>
                  <a:schemeClr val="dk2"/>
                </a:solidFill>
              </a:defRPr>
            </a:lvl2pPr>
            <a:lvl3pPr lvl="2" rtl="0" algn="l">
              <a:lnSpc>
                <a:spcPct val="100000"/>
              </a:lnSpc>
              <a:spcBef>
                <a:spcPts val="0"/>
              </a:spcBef>
              <a:spcAft>
                <a:spcPts val="0"/>
              </a:spcAft>
              <a:buClr>
                <a:schemeClr val="dk2"/>
              </a:buClr>
              <a:buSzPts val="2600"/>
              <a:buNone/>
              <a:defRPr sz="2600">
                <a:solidFill>
                  <a:schemeClr val="dk2"/>
                </a:solidFill>
              </a:defRPr>
            </a:lvl3pPr>
            <a:lvl4pPr lvl="3" rtl="0" algn="l">
              <a:lnSpc>
                <a:spcPct val="100000"/>
              </a:lnSpc>
              <a:spcBef>
                <a:spcPts val="0"/>
              </a:spcBef>
              <a:spcAft>
                <a:spcPts val="0"/>
              </a:spcAft>
              <a:buClr>
                <a:schemeClr val="dk2"/>
              </a:buClr>
              <a:buSzPts val="2600"/>
              <a:buNone/>
              <a:defRPr sz="2600">
                <a:solidFill>
                  <a:schemeClr val="dk2"/>
                </a:solidFill>
              </a:defRPr>
            </a:lvl4pPr>
            <a:lvl5pPr lvl="4" rtl="0" algn="l">
              <a:lnSpc>
                <a:spcPct val="100000"/>
              </a:lnSpc>
              <a:spcBef>
                <a:spcPts val="0"/>
              </a:spcBef>
              <a:spcAft>
                <a:spcPts val="0"/>
              </a:spcAft>
              <a:buClr>
                <a:schemeClr val="dk2"/>
              </a:buClr>
              <a:buSzPts val="2600"/>
              <a:buNone/>
              <a:defRPr sz="2600">
                <a:solidFill>
                  <a:schemeClr val="dk2"/>
                </a:solidFill>
              </a:defRPr>
            </a:lvl5pPr>
            <a:lvl6pPr lvl="5" rtl="0" algn="l">
              <a:lnSpc>
                <a:spcPct val="100000"/>
              </a:lnSpc>
              <a:spcBef>
                <a:spcPts val="0"/>
              </a:spcBef>
              <a:spcAft>
                <a:spcPts val="0"/>
              </a:spcAft>
              <a:buClr>
                <a:schemeClr val="dk2"/>
              </a:buClr>
              <a:buSzPts val="2600"/>
              <a:buNone/>
              <a:defRPr sz="2600">
                <a:solidFill>
                  <a:schemeClr val="dk2"/>
                </a:solidFill>
              </a:defRPr>
            </a:lvl6pPr>
            <a:lvl7pPr lvl="6" rtl="0" algn="l">
              <a:lnSpc>
                <a:spcPct val="100000"/>
              </a:lnSpc>
              <a:spcBef>
                <a:spcPts val="0"/>
              </a:spcBef>
              <a:spcAft>
                <a:spcPts val="0"/>
              </a:spcAft>
              <a:buClr>
                <a:schemeClr val="dk2"/>
              </a:buClr>
              <a:buSzPts val="2600"/>
              <a:buNone/>
              <a:defRPr sz="2600">
                <a:solidFill>
                  <a:schemeClr val="dk2"/>
                </a:solidFill>
              </a:defRPr>
            </a:lvl7pPr>
            <a:lvl8pPr lvl="7" rtl="0" algn="l">
              <a:lnSpc>
                <a:spcPct val="100000"/>
              </a:lnSpc>
              <a:spcBef>
                <a:spcPts val="0"/>
              </a:spcBef>
              <a:spcAft>
                <a:spcPts val="0"/>
              </a:spcAft>
              <a:buClr>
                <a:schemeClr val="dk2"/>
              </a:buClr>
              <a:buSzPts val="2600"/>
              <a:buNone/>
              <a:defRPr sz="2600">
                <a:solidFill>
                  <a:schemeClr val="dk2"/>
                </a:solidFill>
              </a:defRPr>
            </a:lvl8pPr>
            <a:lvl9pPr lvl="8" rtl="0" algn="l">
              <a:lnSpc>
                <a:spcPct val="100000"/>
              </a:lnSpc>
              <a:spcBef>
                <a:spcPts val="0"/>
              </a:spcBef>
              <a:spcAft>
                <a:spcPts val="0"/>
              </a:spcAft>
              <a:buClr>
                <a:schemeClr val="dk2"/>
              </a:buClr>
              <a:buSzPts val="2600"/>
              <a:buNone/>
              <a:defRPr sz="2600">
                <a:solidFill>
                  <a:schemeClr val="dk2"/>
                </a:solidFill>
              </a:defRPr>
            </a:lvl9pPr>
          </a:lstStyle>
          <a:p/>
        </p:txBody>
      </p:sp>
      <p:sp>
        <p:nvSpPr>
          <p:cNvPr id="138" name="Google Shape;138;p23"/>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sp>
        <p:nvSpPr>
          <p:cNvPr id="139" name="Google Shape;139;p23"/>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sp>
        <p:nvSpPr>
          <p:cNvPr id="140" name="Google Shape;140;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1" name="Shape 141"/>
        <p:cNvGrpSpPr/>
        <p:nvPr/>
      </p:nvGrpSpPr>
      <p:grpSpPr>
        <a:xfrm>
          <a:off x="0" y="0"/>
          <a:ext cx="0" cy="0"/>
          <a:chOff x="0" y="0"/>
          <a:chExt cx="0" cy="0"/>
        </a:xfrm>
      </p:grpSpPr>
      <p:sp>
        <p:nvSpPr>
          <p:cNvPr id="142" name="Google Shape;142;p24"/>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Google Shape;143;p24"/>
          <p:cNvGrpSpPr/>
          <p:nvPr/>
        </p:nvGrpSpPr>
        <p:grpSpPr>
          <a:xfrm>
            <a:off x="830394" y="1191276"/>
            <a:ext cx="745764" cy="45826"/>
            <a:chOff x="4580561" y="2589004"/>
            <a:chExt cx="1064464" cy="25200"/>
          </a:xfrm>
        </p:grpSpPr>
        <p:sp>
          <p:nvSpPr>
            <p:cNvPr id="144" name="Google Shape;144;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 name="Google Shape;146;p24"/>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2"/>
              </a:buClr>
              <a:buSzPts val="2600"/>
              <a:buNone/>
              <a:defRPr sz="2600">
                <a:solidFill>
                  <a:schemeClr val="dk2"/>
                </a:solidFill>
              </a:defRPr>
            </a:lvl1pPr>
            <a:lvl2pPr lvl="1" rtl="0" algn="l">
              <a:lnSpc>
                <a:spcPct val="100000"/>
              </a:lnSpc>
              <a:spcBef>
                <a:spcPts val="0"/>
              </a:spcBef>
              <a:spcAft>
                <a:spcPts val="0"/>
              </a:spcAft>
              <a:buClr>
                <a:schemeClr val="dk2"/>
              </a:buClr>
              <a:buSzPts val="2600"/>
              <a:buNone/>
              <a:defRPr sz="2600">
                <a:solidFill>
                  <a:schemeClr val="dk2"/>
                </a:solidFill>
              </a:defRPr>
            </a:lvl2pPr>
            <a:lvl3pPr lvl="2" rtl="0" algn="l">
              <a:lnSpc>
                <a:spcPct val="100000"/>
              </a:lnSpc>
              <a:spcBef>
                <a:spcPts val="0"/>
              </a:spcBef>
              <a:spcAft>
                <a:spcPts val="0"/>
              </a:spcAft>
              <a:buClr>
                <a:schemeClr val="dk2"/>
              </a:buClr>
              <a:buSzPts val="2600"/>
              <a:buNone/>
              <a:defRPr sz="2600">
                <a:solidFill>
                  <a:schemeClr val="dk2"/>
                </a:solidFill>
              </a:defRPr>
            </a:lvl3pPr>
            <a:lvl4pPr lvl="3" rtl="0" algn="l">
              <a:lnSpc>
                <a:spcPct val="100000"/>
              </a:lnSpc>
              <a:spcBef>
                <a:spcPts val="0"/>
              </a:spcBef>
              <a:spcAft>
                <a:spcPts val="0"/>
              </a:spcAft>
              <a:buClr>
                <a:schemeClr val="dk2"/>
              </a:buClr>
              <a:buSzPts val="2600"/>
              <a:buNone/>
              <a:defRPr sz="2600">
                <a:solidFill>
                  <a:schemeClr val="dk2"/>
                </a:solidFill>
              </a:defRPr>
            </a:lvl4pPr>
            <a:lvl5pPr lvl="4" rtl="0" algn="l">
              <a:lnSpc>
                <a:spcPct val="100000"/>
              </a:lnSpc>
              <a:spcBef>
                <a:spcPts val="0"/>
              </a:spcBef>
              <a:spcAft>
                <a:spcPts val="0"/>
              </a:spcAft>
              <a:buClr>
                <a:schemeClr val="dk2"/>
              </a:buClr>
              <a:buSzPts val="2600"/>
              <a:buNone/>
              <a:defRPr sz="2600">
                <a:solidFill>
                  <a:schemeClr val="dk2"/>
                </a:solidFill>
              </a:defRPr>
            </a:lvl5pPr>
            <a:lvl6pPr lvl="5" rtl="0" algn="l">
              <a:lnSpc>
                <a:spcPct val="100000"/>
              </a:lnSpc>
              <a:spcBef>
                <a:spcPts val="0"/>
              </a:spcBef>
              <a:spcAft>
                <a:spcPts val="0"/>
              </a:spcAft>
              <a:buClr>
                <a:schemeClr val="dk2"/>
              </a:buClr>
              <a:buSzPts val="2600"/>
              <a:buNone/>
              <a:defRPr sz="2600">
                <a:solidFill>
                  <a:schemeClr val="dk2"/>
                </a:solidFill>
              </a:defRPr>
            </a:lvl6pPr>
            <a:lvl7pPr lvl="6" rtl="0" algn="l">
              <a:lnSpc>
                <a:spcPct val="100000"/>
              </a:lnSpc>
              <a:spcBef>
                <a:spcPts val="0"/>
              </a:spcBef>
              <a:spcAft>
                <a:spcPts val="0"/>
              </a:spcAft>
              <a:buClr>
                <a:schemeClr val="dk2"/>
              </a:buClr>
              <a:buSzPts val="2600"/>
              <a:buNone/>
              <a:defRPr sz="2600">
                <a:solidFill>
                  <a:schemeClr val="dk2"/>
                </a:solidFill>
              </a:defRPr>
            </a:lvl7pPr>
            <a:lvl8pPr lvl="7" rtl="0" algn="l">
              <a:lnSpc>
                <a:spcPct val="100000"/>
              </a:lnSpc>
              <a:spcBef>
                <a:spcPts val="0"/>
              </a:spcBef>
              <a:spcAft>
                <a:spcPts val="0"/>
              </a:spcAft>
              <a:buClr>
                <a:schemeClr val="dk2"/>
              </a:buClr>
              <a:buSzPts val="2600"/>
              <a:buNone/>
              <a:defRPr sz="2600">
                <a:solidFill>
                  <a:schemeClr val="dk2"/>
                </a:solidFill>
              </a:defRPr>
            </a:lvl8pPr>
            <a:lvl9pPr lvl="8" rtl="0" algn="l">
              <a:lnSpc>
                <a:spcPct val="100000"/>
              </a:lnSpc>
              <a:spcBef>
                <a:spcPts val="0"/>
              </a:spcBef>
              <a:spcAft>
                <a:spcPts val="0"/>
              </a:spcAft>
              <a:buClr>
                <a:schemeClr val="dk2"/>
              </a:buClr>
              <a:buSzPts val="2600"/>
              <a:buNone/>
              <a:defRPr sz="2600">
                <a:solidFill>
                  <a:schemeClr val="dk2"/>
                </a:solidFill>
              </a:defRPr>
            </a:lvl9pPr>
          </a:lstStyle>
          <a:p/>
        </p:txBody>
      </p:sp>
      <p:sp>
        <p:nvSpPr>
          <p:cNvPr id="147" name="Google Shape;147;p24"/>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600"/>
              <a:buNone/>
              <a:defRPr sz="1600"/>
            </a:lvl1pPr>
            <a:lvl2pPr lvl="1" rtl="0" algn="l">
              <a:lnSpc>
                <a:spcPct val="100000"/>
              </a:lnSpc>
              <a:spcBef>
                <a:spcPts val="0"/>
              </a:spcBef>
              <a:spcAft>
                <a:spcPts val="0"/>
              </a:spcAft>
              <a:buSzPts val="1600"/>
              <a:buNone/>
              <a:defRPr sz="1600"/>
            </a:lvl2pPr>
            <a:lvl3pPr lvl="2" rtl="0" algn="l">
              <a:lnSpc>
                <a:spcPct val="100000"/>
              </a:lnSpc>
              <a:spcBef>
                <a:spcPts val="0"/>
              </a:spcBef>
              <a:spcAft>
                <a:spcPts val="0"/>
              </a:spcAft>
              <a:buSzPts val="1600"/>
              <a:buNone/>
              <a:defRPr sz="1600"/>
            </a:lvl3pPr>
            <a:lvl4pPr lvl="3" rtl="0" algn="l">
              <a:lnSpc>
                <a:spcPct val="100000"/>
              </a:lnSpc>
              <a:spcBef>
                <a:spcPts val="0"/>
              </a:spcBef>
              <a:spcAft>
                <a:spcPts val="0"/>
              </a:spcAft>
              <a:buSzPts val="1600"/>
              <a:buNone/>
              <a:defRPr sz="1600"/>
            </a:lvl4pPr>
            <a:lvl5pPr lvl="4" rtl="0" algn="l">
              <a:lnSpc>
                <a:spcPct val="100000"/>
              </a:lnSpc>
              <a:spcBef>
                <a:spcPts val="0"/>
              </a:spcBef>
              <a:spcAft>
                <a:spcPts val="0"/>
              </a:spcAft>
              <a:buSzPts val="1600"/>
              <a:buNone/>
              <a:defRPr sz="1600"/>
            </a:lvl5pPr>
            <a:lvl6pPr lvl="5" rtl="0" algn="l">
              <a:lnSpc>
                <a:spcPct val="100000"/>
              </a:lnSpc>
              <a:spcBef>
                <a:spcPts val="0"/>
              </a:spcBef>
              <a:spcAft>
                <a:spcPts val="0"/>
              </a:spcAft>
              <a:buSzPts val="1600"/>
              <a:buNone/>
              <a:defRPr sz="1600"/>
            </a:lvl6pPr>
            <a:lvl7pPr lvl="6" rtl="0" algn="l">
              <a:lnSpc>
                <a:spcPct val="100000"/>
              </a:lnSpc>
              <a:spcBef>
                <a:spcPts val="0"/>
              </a:spcBef>
              <a:spcAft>
                <a:spcPts val="0"/>
              </a:spcAft>
              <a:buSzPts val="1600"/>
              <a:buNone/>
              <a:defRPr sz="1600"/>
            </a:lvl7pPr>
            <a:lvl8pPr lvl="7" rtl="0" algn="l">
              <a:lnSpc>
                <a:spcPct val="100000"/>
              </a:lnSpc>
              <a:spcBef>
                <a:spcPts val="0"/>
              </a:spcBef>
              <a:spcAft>
                <a:spcPts val="0"/>
              </a:spcAft>
              <a:buSzPts val="1600"/>
              <a:buNone/>
              <a:defRPr sz="1600"/>
            </a:lvl8pPr>
            <a:lvl9pPr lvl="8" rtl="0" algn="l">
              <a:lnSpc>
                <a:spcPct val="100000"/>
              </a:lnSpc>
              <a:spcBef>
                <a:spcPts val="0"/>
              </a:spcBef>
              <a:spcAft>
                <a:spcPts val="0"/>
              </a:spcAft>
              <a:buSzPts val="1600"/>
              <a:buNone/>
              <a:defRPr sz="1600"/>
            </a:lvl9pPr>
          </a:lstStyle>
          <a:p/>
        </p:txBody>
      </p:sp>
      <p:sp>
        <p:nvSpPr>
          <p:cNvPr id="148" name="Google Shape;148;p24"/>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sp>
        <p:nvSpPr>
          <p:cNvPr id="149" name="Google Shape;149;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0" name="Shape 150"/>
        <p:cNvGrpSpPr/>
        <p:nvPr/>
      </p:nvGrpSpPr>
      <p:grpSpPr>
        <a:xfrm>
          <a:off x="0" y="0"/>
          <a:ext cx="0" cy="0"/>
          <a:chOff x="0" y="0"/>
          <a:chExt cx="0" cy="0"/>
        </a:xfrm>
      </p:grpSpPr>
      <p:sp>
        <p:nvSpPr>
          <p:cNvPr id="151" name="Google Shape;151;p2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25"/>
          <p:cNvGrpSpPr/>
          <p:nvPr/>
        </p:nvGrpSpPr>
        <p:grpSpPr>
          <a:xfrm>
            <a:off x="830394" y="1191276"/>
            <a:ext cx="745764" cy="45826"/>
            <a:chOff x="4580561" y="2589004"/>
            <a:chExt cx="1064464" cy="25200"/>
          </a:xfrm>
        </p:grpSpPr>
        <p:sp>
          <p:nvSpPr>
            <p:cNvPr id="153" name="Google Shape;153;p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5" name="Google Shape;155;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2"/>
              </a:buClr>
              <a:buSzPts val="2600"/>
              <a:buNone/>
              <a:defRPr sz="2600">
                <a:solidFill>
                  <a:schemeClr val="dk2"/>
                </a:solidFill>
              </a:defRPr>
            </a:lvl1pPr>
            <a:lvl2pPr lvl="1" rtl="0" algn="l">
              <a:lnSpc>
                <a:spcPct val="100000"/>
              </a:lnSpc>
              <a:spcBef>
                <a:spcPts val="0"/>
              </a:spcBef>
              <a:spcAft>
                <a:spcPts val="0"/>
              </a:spcAft>
              <a:buClr>
                <a:schemeClr val="dk2"/>
              </a:buClr>
              <a:buSzPts val="2600"/>
              <a:buNone/>
              <a:defRPr sz="2600">
                <a:solidFill>
                  <a:schemeClr val="dk2"/>
                </a:solidFill>
              </a:defRPr>
            </a:lvl2pPr>
            <a:lvl3pPr lvl="2" rtl="0" algn="l">
              <a:lnSpc>
                <a:spcPct val="100000"/>
              </a:lnSpc>
              <a:spcBef>
                <a:spcPts val="0"/>
              </a:spcBef>
              <a:spcAft>
                <a:spcPts val="0"/>
              </a:spcAft>
              <a:buClr>
                <a:schemeClr val="dk2"/>
              </a:buClr>
              <a:buSzPts val="2600"/>
              <a:buNone/>
              <a:defRPr sz="2600">
                <a:solidFill>
                  <a:schemeClr val="dk2"/>
                </a:solidFill>
              </a:defRPr>
            </a:lvl3pPr>
            <a:lvl4pPr lvl="3" rtl="0" algn="l">
              <a:lnSpc>
                <a:spcPct val="100000"/>
              </a:lnSpc>
              <a:spcBef>
                <a:spcPts val="0"/>
              </a:spcBef>
              <a:spcAft>
                <a:spcPts val="0"/>
              </a:spcAft>
              <a:buClr>
                <a:schemeClr val="dk2"/>
              </a:buClr>
              <a:buSzPts val="2600"/>
              <a:buNone/>
              <a:defRPr sz="2600">
                <a:solidFill>
                  <a:schemeClr val="dk2"/>
                </a:solidFill>
              </a:defRPr>
            </a:lvl4pPr>
            <a:lvl5pPr lvl="4" rtl="0" algn="l">
              <a:lnSpc>
                <a:spcPct val="100000"/>
              </a:lnSpc>
              <a:spcBef>
                <a:spcPts val="0"/>
              </a:spcBef>
              <a:spcAft>
                <a:spcPts val="0"/>
              </a:spcAft>
              <a:buClr>
                <a:schemeClr val="dk2"/>
              </a:buClr>
              <a:buSzPts val="2600"/>
              <a:buNone/>
              <a:defRPr sz="2600">
                <a:solidFill>
                  <a:schemeClr val="dk2"/>
                </a:solidFill>
              </a:defRPr>
            </a:lvl5pPr>
            <a:lvl6pPr lvl="5" rtl="0" algn="l">
              <a:lnSpc>
                <a:spcPct val="100000"/>
              </a:lnSpc>
              <a:spcBef>
                <a:spcPts val="0"/>
              </a:spcBef>
              <a:spcAft>
                <a:spcPts val="0"/>
              </a:spcAft>
              <a:buClr>
                <a:schemeClr val="dk2"/>
              </a:buClr>
              <a:buSzPts val="2600"/>
              <a:buNone/>
              <a:defRPr sz="2600">
                <a:solidFill>
                  <a:schemeClr val="dk2"/>
                </a:solidFill>
              </a:defRPr>
            </a:lvl6pPr>
            <a:lvl7pPr lvl="6" rtl="0" algn="l">
              <a:lnSpc>
                <a:spcPct val="100000"/>
              </a:lnSpc>
              <a:spcBef>
                <a:spcPts val="0"/>
              </a:spcBef>
              <a:spcAft>
                <a:spcPts val="0"/>
              </a:spcAft>
              <a:buClr>
                <a:schemeClr val="dk2"/>
              </a:buClr>
              <a:buSzPts val="2600"/>
              <a:buNone/>
              <a:defRPr sz="2600">
                <a:solidFill>
                  <a:schemeClr val="dk2"/>
                </a:solidFill>
              </a:defRPr>
            </a:lvl7pPr>
            <a:lvl8pPr lvl="7" rtl="0" algn="l">
              <a:lnSpc>
                <a:spcPct val="100000"/>
              </a:lnSpc>
              <a:spcBef>
                <a:spcPts val="0"/>
              </a:spcBef>
              <a:spcAft>
                <a:spcPts val="0"/>
              </a:spcAft>
              <a:buClr>
                <a:schemeClr val="dk2"/>
              </a:buClr>
              <a:buSzPts val="2600"/>
              <a:buNone/>
              <a:defRPr sz="2600">
                <a:solidFill>
                  <a:schemeClr val="dk2"/>
                </a:solidFill>
              </a:defRPr>
            </a:lvl8pPr>
            <a:lvl9pPr lvl="8" rtl="0" algn="l">
              <a:lnSpc>
                <a:spcPct val="100000"/>
              </a:lnSpc>
              <a:spcBef>
                <a:spcPts val="0"/>
              </a:spcBef>
              <a:spcAft>
                <a:spcPts val="0"/>
              </a:spcAft>
              <a:buClr>
                <a:schemeClr val="dk2"/>
              </a:buClr>
              <a:buSzPts val="2600"/>
              <a:buNone/>
              <a:defRPr sz="2600">
                <a:solidFill>
                  <a:schemeClr val="dk2"/>
                </a:solidFill>
              </a:defRPr>
            </a:lvl9pPr>
          </a:lstStyle>
          <a:p/>
        </p:txBody>
      </p:sp>
      <p:sp>
        <p:nvSpPr>
          <p:cNvPr id="156" name="Google Shape;156;p25"/>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sp>
        <p:nvSpPr>
          <p:cNvPr id="157" name="Google Shape;157;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8" name="Shape 158"/>
        <p:cNvGrpSpPr/>
        <p:nvPr/>
      </p:nvGrpSpPr>
      <p:grpSpPr>
        <a:xfrm>
          <a:off x="0" y="0"/>
          <a:ext cx="0" cy="0"/>
          <a:chOff x="0" y="0"/>
          <a:chExt cx="0" cy="0"/>
        </a:xfrm>
      </p:grpSpPr>
      <p:sp>
        <p:nvSpPr>
          <p:cNvPr id="159" name="Google Shape;159;p2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0" name="Google Shape;160;p26"/>
          <p:cNvGrpSpPr/>
          <p:nvPr/>
        </p:nvGrpSpPr>
        <p:grpSpPr>
          <a:xfrm>
            <a:off x="830394" y="1191276"/>
            <a:ext cx="745764" cy="45826"/>
            <a:chOff x="4580561" y="2589004"/>
            <a:chExt cx="1064464" cy="25200"/>
          </a:xfrm>
        </p:grpSpPr>
        <p:sp>
          <p:nvSpPr>
            <p:cNvPr id="161" name="Google Shape;161;p2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3" name="Google Shape;163;p26"/>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2"/>
              </a:buClr>
              <a:buSzPts val="2600"/>
              <a:buNone/>
              <a:defRPr sz="2600">
                <a:solidFill>
                  <a:schemeClr val="dk2"/>
                </a:solidFill>
              </a:defRPr>
            </a:lvl1pPr>
            <a:lvl2pPr lvl="1" rtl="0" algn="l">
              <a:lnSpc>
                <a:spcPct val="100000"/>
              </a:lnSpc>
              <a:spcBef>
                <a:spcPts val="0"/>
              </a:spcBef>
              <a:spcAft>
                <a:spcPts val="0"/>
              </a:spcAft>
              <a:buClr>
                <a:schemeClr val="dk2"/>
              </a:buClr>
              <a:buSzPts val="2600"/>
              <a:buNone/>
              <a:defRPr sz="2600">
                <a:solidFill>
                  <a:schemeClr val="dk2"/>
                </a:solidFill>
              </a:defRPr>
            </a:lvl2pPr>
            <a:lvl3pPr lvl="2" rtl="0" algn="l">
              <a:lnSpc>
                <a:spcPct val="100000"/>
              </a:lnSpc>
              <a:spcBef>
                <a:spcPts val="0"/>
              </a:spcBef>
              <a:spcAft>
                <a:spcPts val="0"/>
              </a:spcAft>
              <a:buClr>
                <a:schemeClr val="dk2"/>
              </a:buClr>
              <a:buSzPts val="2600"/>
              <a:buNone/>
              <a:defRPr sz="2600">
                <a:solidFill>
                  <a:schemeClr val="dk2"/>
                </a:solidFill>
              </a:defRPr>
            </a:lvl3pPr>
            <a:lvl4pPr lvl="3" rtl="0" algn="l">
              <a:lnSpc>
                <a:spcPct val="100000"/>
              </a:lnSpc>
              <a:spcBef>
                <a:spcPts val="0"/>
              </a:spcBef>
              <a:spcAft>
                <a:spcPts val="0"/>
              </a:spcAft>
              <a:buClr>
                <a:schemeClr val="dk2"/>
              </a:buClr>
              <a:buSzPts val="2600"/>
              <a:buNone/>
              <a:defRPr sz="2600">
                <a:solidFill>
                  <a:schemeClr val="dk2"/>
                </a:solidFill>
              </a:defRPr>
            </a:lvl4pPr>
            <a:lvl5pPr lvl="4" rtl="0" algn="l">
              <a:lnSpc>
                <a:spcPct val="100000"/>
              </a:lnSpc>
              <a:spcBef>
                <a:spcPts val="0"/>
              </a:spcBef>
              <a:spcAft>
                <a:spcPts val="0"/>
              </a:spcAft>
              <a:buClr>
                <a:schemeClr val="dk2"/>
              </a:buClr>
              <a:buSzPts val="2600"/>
              <a:buNone/>
              <a:defRPr sz="2600">
                <a:solidFill>
                  <a:schemeClr val="dk2"/>
                </a:solidFill>
              </a:defRPr>
            </a:lvl5pPr>
            <a:lvl6pPr lvl="5" rtl="0" algn="l">
              <a:lnSpc>
                <a:spcPct val="100000"/>
              </a:lnSpc>
              <a:spcBef>
                <a:spcPts val="0"/>
              </a:spcBef>
              <a:spcAft>
                <a:spcPts val="0"/>
              </a:spcAft>
              <a:buClr>
                <a:schemeClr val="dk2"/>
              </a:buClr>
              <a:buSzPts val="2600"/>
              <a:buNone/>
              <a:defRPr sz="2600">
                <a:solidFill>
                  <a:schemeClr val="dk2"/>
                </a:solidFill>
              </a:defRPr>
            </a:lvl6pPr>
            <a:lvl7pPr lvl="6" rtl="0" algn="l">
              <a:lnSpc>
                <a:spcPct val="100000"/>
              </a:lnSpc>
              <a:spcBef>
                <a:spcPts val="0"/>
              </a:spcBef>
              <a:spcAft>
                <a:spcPts val="0"/>
              </a:spcAft>
              <a:buClr>
                <a:schemeClr val="dk2"/>
              </a:buClr>
              <a:buSzPts val="2600"/>
              <a:buNone/>
              <a:defRPr sz="2600">
                <a:solidFill>
                  <a:schemeClr val="dk2"/>
                </a:solidFill>
              </a:defRPr>
            </a:lvl7pPr>
            <a:lvl8pPr lvl="7" rtl="0" algn="l">
              <a:lnSpc>
                <a:spcPct val="100000"/>
              </a:lnSpc>
              <a:spcBef>
                <a:spcPts val="0"/>
              </a:spcBef>
              <a:spcAft>
                <a:spcPts val="0"/>
              </a:spcAft>
              <a:buClr>
                <a:schemeClr val="dk2"/>
              </a:buClr>
              <a:buSzPts val="2600"/>
              <a:buNone/>
              <a:defRPr sz="2600">
                <a:solidFill>
                  <a:schemeClr val="dk2"/>
                </a:solidFill>
              </a:defRPr>
            </a:lvl8pPr>
            <a:lvl9pPr lvl="8" rtl="0" algn="l">
              <a:lnSpc>
                <a:spcPct val="100000"/>
              </a:lnSpc>
              <a:spcBef>
                <a:spcPts val="0"/>
              </a:spcBef>
              <a:spcAft>
                <a:spcPts val="0"/>
              </a:spcAft>
              <a:buClr>
                <a:schemeClr val="dk2"/>
              </a:buClr>
              <a:buSzPts val="2600"/>
              <a:buNone/>
              <a:defRPr sz="2600">
                <a:solidFill>
                  <a:schemeClr val="dk2"/>
                </a:solidFill>
              </a:defRPr>
            </a:lvl9pPr>
          </a:lstStyle>
          <a:p/>
        </p:txBody>
      </p:sp>
      <p:sp>
        <p:nvSpPr>
          <p:cNvPr id="164" name="Google Shape;164;p26"/>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sp>
        <p:nvSpPr>
          <p:cNvPr id="165" name="Google Shape;165;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2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8" name="Google Shape;168;p27"/>
          <p:cNvGrpSpPr/>
          <p:nvPr/>
        </p:nvGrpSpPr>
        <p:grpSpPr>
          <a:xfrm>
            <a:off x="830394" y="1191276"/>
            <a:ext cx="745764" cy="45826"/>
            <a:chOff x="4580561" y="2589004"/>
            <a:chExt cx="1064464" cy="25200"/>
          </a:xfrm>
        </p:grpSpPr>
        <p:sp>
          <p:nvSpPr>
            <p:cNvPr id="169" name="Google Shape;169;p2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 name="Google Shape;171;p27"/>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chemeClr val="dk2"/>
              </a:buClr>
              <a:buSzPts val="2600"/>
              <a:buNone/>
              <a:defRPr sz="2600">
                <a:solidFill>
                  <a:schemeClr val="dk2"/>
                </a:solidFill>
              </a:defRPr>
            </a:lvl1pPr>
            <a:lvl2pPr lvl="1" rtl="0" algn="l">
              <a:lnSpc>
                <a:spcPct val="100000"/>
              </a:lnSpc>
              <a:spcBef>
                <a:spcPts val="0"/>
              </a:spcBef>
              <a:spcAft>
                <a:spcPts val="0"/>
              </a:spcAft>
              <a:buClr>
                <a:schemeClr val="dk2"/>
              </a:buClr>
              <a:buSzPts val="2600"/>
              <a:buNone/>
              <a:defRPr sz="2600">
                <a:solidFill>
                  <a:schemeClr val="dk2"/>
                </a:solidFill>
              </a:defRPr>
            </a:lvl2pPr>
            <a:lvl3pPr lvl="2" rtl="0" algn="l">
              <a:lnSpc>
                <a:spcPct val="100000"/>
              </a:lnSpc>
              <a:spcBef>
                <a:spcPts val="0"/>
              </a:spcBef>
              <a:spcAft>
                <a:spcPts val="0"/>
              </a:spcAft>
              <a:buClr>
                <a:schemeClr val="dk2"/>
              </a:buClr>
              <a:buSzPts val="2600"/>
              <a:buNone/>
              <a:defRPr sz="2600">
                <a:solidFill>
                  <a:schemeClr val="dk2"/>
                </a:solidFill>
              </a:defRPr>
            </a:lvl3pPr>
            <a:lvl4pPr lvl="3" rtl="0" algn="l">
              <a:lnSpc>
                <a:spcPct val="100000"/>
              </a:lnSpc>
              <a:spcBef>
                <a:spcPts val="0"/>
              </a:spcBef>
              <a:spcAft>
                <a:spcPts val="0"/>
              </a:spcAft>
              <a:buClr>
                <a:schemeClr val="dk2"/>
              </a:buClr>
              <a:buSzPts val="2600"/>
              <a:buNone/>
              <a:defRPr sz="2600">
                <a:solidFill>
                  <a:schemeClr val="dk2"/>
                </a:solidFill>
              </a:defRPr>
            </a:lvl4pPr>
            <a:lvl5pPr lvl="4" rtl="0" algn="l">
              <a:lnSpc>
                <a:spcPct val="100000"/>
              </a:lnSpc>
              <a:spcBef>
                <a:spcPts val="0"/>
              </a:spcBef>
              <a:spcAft>
                <a:spcPts val="0"/>
              </a:spcAft>
              <a:buClr>
                <a:schemeClr val="dk2"/>
              </a:buClr>
              <a:buSzPts val="2600"/>
              <a:buNone/>
              <a:defRPr sz="2600">
                <a:solidFill>
                  <a:schemeClr val="dk2"/>
                </a:solidFill>
              </a:defRPr>
            </a:lvl5pPr>
            <a:lvl6pPr lvl="5" rtl="0" algn="l">
              <a:lnSpc>
                <a:spcPct val="100000"/>
              </a:lnSpc>
              <a:spcBef>
                <a:spcPts val="0"/>
              </a:spcBef>
              <a:spcAft>
                <a:spcPts val="0"/>
              </a:spcAft>
              <a:buClr>
                <a:schemeClr val="dk2"/>
              </a:buClr>
              <a:buSzPts val="2600"/>
              <a:buNone/>
              <a:defRPr sz="2600">
                <a:solidFill>
                  <a:schemeClr val="dk2"/>
                </a:solidFill>
              </a:defRPr>
            </a:lvl6pPr>
            <a:lvl7pPr lvl="6" rtl="0" algn="l">
              <a:lnSpc>
                <a:spcPct val="100000"/>
              </a:lnSpc>
              <a:spcBef>
                <a:spcPts val="0"/>
              </a:spcBef>
              <a:spcAft>
                <a:spcPts val="0"/>
              </a:spcAft>
              <a:buClr>
                <a:schemeClr val="dk2"/>
              </a:buClr>
              <a:buSzPts val="2600"/>
              <a:buNone/>
              <a:defRPr sz="2600">
                <a:solidFill>
                  <a:schemeClr val="dk2"/>
                </a:solidFill>
              </a:defRPr>
            </a:lvl7pPr>
            <a:lvl8pPr lvl="7" rtl="0" algn="l">
              <a:lnSpc>
                <a:spcPct val="100000"/>
              </a:lnSpc>
              <a:spcBef>
                <a:spcPts val="0"/>
              </a:spcBef>
              <a:spcAft>
                <a:spcPts val="0"/>
              </a:spcAft>
              <a:buClr>
                <a:schemeClr val="dk2"/>
              </a:buClr>
              <a:buSzPts val="2600"/>
              <a:buNone/>
              <a:defRPr sz="2600">
                <a:solidFill>
                  <a:schemeClr val="dk2"/>
                </a:solidFill>
              </a:defRPr>
            </a:lvl8pPr>
            <a:lvl9pPr lvl="8" rtl="0" algn="l">
              <a:lnSpc>
                <a:spcPct val="100000"/>
              </a:lnSpc>
              <a:spcBef>
                <a:spcPts val="0"/>
              </a:spcBef>
              <a:spcAft>
                <a:spcPts val="0"/>
              </a:spcAft>
              <a:buClr>
                <a:schemeClr val="dk2"/>
              </a:buClr>
              <a:buSzPts val="2600"/>
              <a:buNone/>
              <a:defRPr sz="2600">
                <a:solidFill>
                  <a:schemeClr val="dk2"/>
                </a:solidFill>
              </a:defRPr>
            </a:lvl9pPr>
          </a:lstStyle>
          <a:p/>
        </p:txBody>
      </p:sp>
      <p:sp>
        <p:nvSpPr>
          <p:cNvPr id="172" name="Google Shape;172;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bg>
      <p:bgPr>
        <a:solidFill>
          <a:schemeClr val="dk1"/>
        </a:solidFill>
      </p:bgPr>
    </p:bg>
    <p:spTree>
      <p:nvGrpSpPr>
        <p:cNvPr id="16" name="Shape 16"/>
        <p:cNvGrpSpPr/>
        <p:nvPr/>
      </p:nvGrpSpPr>
      <p:grpSpPr>
        <a:xfrm>
          <a:off x="0" y="0"/>
          <a:ext cx="0" cy="0"/>
          <a:chOff x="0" y="0"/>
          <a:chExt cx="0" cy="0"/>
        </a:xfrm>
      </p:grpSpPr>
      <p:sp>
        <p:nvSpPr>
          <p:cNvPr id="17" name="Google Shape;17;p4"/>
          <p:cNvSpPr txBox="1"/>
          <p:nvPr>
            <p:ph type="ctrTitle"/>
          </p:nvPr>
        </p:nvSpPr>
        <p:spPr>
          <a:xfrm>
            <a:off x="3782800" y="1657625"/>
            <a:ext cx="21273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18" name="Google Shape;18;p4"/>
          <p:cNvSpPr txBox="1"/>
          <p:nvPr>
            <p:ph idx="2" type="ctrTitle"/>
          </p:nvPr>
        </p:nvSpPr>
        <p:spPr>
          <a:xfrm>
            <a:off x="3782800" y="3482450"/>
            <a:ext cx="23094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19" name="Google Shape;19;p4"/>
          <p:cNvSpPr txBox="1"/>
          <p:nvPr>
            <p:ph idx="3" type="ctrTitle"/>
          </p:nvPr>
        </p:nvSpPr>
        <p:spPr>
          <a:xfrm>
            <a:off x="6235575" y="1657625"/>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0" name="Google Shape;20;p4"/>
          <p:cNvSpPr txBox="1"/>
          <p:nvPr>
            <p:ph idx="4" type="ctrTitle"/>
          </p:nvPr>
        </p:nvSpPr>
        <p:spPr>
          <a:xfrm>
            <a:off x="6235575" y="3482450"/>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1" name="Google Shape;21;p4"/>
          <p:cNvSpPr txBox="1"/>
          <p:nvPr>
            <p:ph idx="1" type="subTitle"/>
          </p:nvPr>
        </p:nvSpPr>
        <p:spPr>
          <a:xfrm>
            <a:off x="3782800"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2" name="Google Shape;22;p4"/>
          <p:cNvSpPr txBox="1"/>
          <p:nvPr>
            <p:ph idx="5" type="subTitle"/>
          </p:nvPr>
        </p:nvSpPr>
        <p:spPr>
          <a:xfrm>
            <a:off x="3782800"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
        <p:nvSpPr>
          <p:cNvPr id="23" name="Google Shape;23;p4"/>
          <p:cNvSpPr txBox="1"/>
          <p:nvPr>
            <p:ph idx="6" type="subTitle"/>
          </p:nvPr>
        </p:nvSpPr>
        <p:spPr>
          <a:xfrm>
            <a:off x="6235575"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4" name="Google Shape;24;p4"/>
          <p:cNvSpPr txBox="1"/>
          <p:nvPr>
            <p:ph idx="7" type="subTitle"/>
          </p:nvPr>
        </p:nvSpPr>
        <p:spPr>
          <a:xfrm>
            <a:off x="6235575"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1">
  <p:cSld name="CUSTOM_14_1">
    <p:bg>
      <p:bgPr>
        <a:solidFill>
          <a:schemeClr val="dk1"/>
        </a:solidFill>
      </p:bgPr>
    </p:bg>
    <p:spTree>
      <p:nvGrpSpPr>
        <p:cNvPr id="25"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ctrTitle"/>
          </p:nvPr>
        </p:nvSpPr>
        <p:spPr>
          <a:xfrm>
            <a:off x="2237395" y="1645788"/>
            <a:ext cx="46692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2D406A"/>
              </a:buClr>
              <a:buSzPts val="2400"/>
              <a:buNone/>
              <a:defRPr b="0" sz="2400">
                <a:latin typeface="Staatliches"/>
                <a:ea typeface="Staatliches"/>
                <a:cs typeface="Staatliches"/>
                <a:sym typeface="Staatliches"/>
              </a:defRPr>
            </a:lvl1pPr>
            <a:lvl2pPr lvl="1"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2pPr>
            <a:lvl3pPr lvl="2"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3pPr>
            <a:lvl4pPr lvl="3"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4pPr>
            <a:lvl5pPr lvl="4"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5pPr>
            <a:lvl6pPr lvl="5"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6pPr>
            <a:lvl7pPr lvl="6"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7pPr>
            <a:lvl8pPr lvl="7"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8pPr>
            <a:lvl9pPr lvl="8"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9pPr>
          </a:lstStyle>
          <a:p/>
        </p:txBody>
      </p:sp>
      <p:sp>
        <p:nvSpPr>
          <p:cNvPr id="28" name="Google Shape;28;p5"/>
          <p:cNvSpPr txBox="1"/>
          <p:nvPr>
            <p:ph idx="1" type="subTitle"/>
          </p:nvPr>
        </p:nvSpPr>
        <p:spPr>
          <a:xfrm>
            <a:off x="2562675" y="2190023"/>
            <a:ext cx="4018200" cy="13077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29" name="Google Shape;29;p5"/>
          <p:cNvSpPr/>
          <p:nvPr/>
        </p:nvSpPr>
        <p:spPr>
          <a:xfrm>
            <a:off x="1555780" y="983325"/>
            <a:ext cx="6214500" cy="27186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bg>
      <p:bgPr>
        <a:solidFill>
          <a:schemeClr val="dk1"/>
        </a:solidFill>
      </p:bgPr>
    </p:bg>
    <p:spTree>
      <p:nvGrpSpPr>
        <p:cNvPr id="30"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1008525" y="3046075"/>
              <a:ext cx="8135400" cy="4083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6"/>
          <p:cNvSpPr txBox="1"/>
          <p:nvPr>
            <p:ph type="ctrTitle"/>
          </p:nvPr>
        </p:nvSpPr>
        <p:spPr>
          <a:xfrm flipH="1">
            <a:off x="3611675" y="3046150"/>
            <a:ext cx="4728000" cy="4653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3F3F3"/>
              </a:buClr>
              <a:buSzPts val="1200"/>
              <a:buNone/>
              <a:defRPr b="0" sz="140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5" name="Google Shape;35;p6"/>
          <p:cNvSpPr txBox="1"/>
          <p:nvPr>
            <p:ph idx="1" type="subTitle"/>
          </p:nvPr>
        </p:nvSpPr>
        <p:spPr>
          <a:xfrm flipH="1">
            <a:off x="4201775" y="1876125"/>
            <a:ext cx="4137900" cy="1001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16_2">
    <p:bg>
      <p:bgPr>
        <a:solidFill>
          <a:schemeClr val="dk1"/>
        </a:solidFill>
      </p:bgPr>
    </p:bg>
    <p:spTree>
      <p:nvGrpSpPr>
        <p:cNvPr id="36"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3F3F3"/>
              </a:buClr>
              <a:buSzPts val="3000"/>
              <a:buNone/>
              <a:defRPr b="0" sz="36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39" name="Google Shape;39;p7"/>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40" name="Google Shape;40;p7"/>
          <p:cNvSpPr/>
          <p:nvPr/>
        </p:nvSpPr>
        <p:spPr>
          <a:xfrm>
            <a:off x="411569" y="778875"/>
            <a:ext cx="3715500" cy="3488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16_1">
    <p:bg>
      <p:bgPr>
        <a:solidFill>
          <a:schemeClr val="dk1"/>
        </a:solidFill>
      </p:bgPr>
    </p:bg>
    <p:spTree>
      <p:nvGrpSpPr>
        <p:cNvPr id="41" name="Shape 41"/>
        <p:cNvGrpSpPr/>
        <p:nvPr/>
      </p:nvGrpSpPr>
      <p:grpSpPr>
        <a:xfrm>
          <a:off x="0" y="0"/>
          <a:ext cx="0" cy="0"/>
          <a:chOff x="0" y="0"/>
          <a:chExt cx="0" cy="0"/>
        </a:xfrm>
      </p:grpSpPr>
      <p:sp>
        <p:nvSpPr>
          <p:cNvPr id="42" name="Google Shape;42;p8"/>
          <p:cNvSpPr txBox="1"/>
          <p:nvPr>
            <p:ph type="ctrTitle"/>
          </p:nvPr>
        </p:nvSpPr>
        <p:spPr>
          <a:xfrm>
            <a:off x="1477038" y="296092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43" name="Google Shape;43;p8"/>
          <p:cNvSpPr txBox="1"/>
          <p:nvPr>
            <p:ph idx="1" type="subTitle"/>
          </p:nvPr>
        </p:nvSpPr>
        <p:spPr>
          <a:xfrm>
            <a:off x="1477050" y="3273500"/>
            <a:ext cx="2642400" cy="5685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44" name="Google Shape;44;p8"/>
          <p:cNvSpPr txBox="1"/>
          <p:nvPr>
            <p:ph idx="2" type="ctrTitle"/>
          </p:nvPr>
        </p:nvSpPr>
        <p:spPr>
          <a:xfrm>
            <a:off x="4938415" y="295787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45" name="Google Shape;45;p8"/>
          <p:cNvSpPr txBox="1"/>
          <p:nvPr>
            <p:ph idx="3" type="subTitle"/>
          </p:nvPr>
        </p:nvSpPr>
        <p:spPr>
          <a:xfrm>
            <a:off x="4938421" y="3270450"/>
            <a:ext cx="2538900" cy="5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46" name="Google Shape;46;p8"/>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txBox="1"/>
          <p:nvPr>
            <p:ph idx="4"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16_1_1">
    <p:bg>
      <p:bgPr>
        <a:solidFill>
          <a:schemeClr val="dk1"/>
        </a:solidFill>
      </p:bgPr>
    </p:bg>
    <p:spTree>
      <p:nvGrpSpPr>
        <p:cNvPr id="49" name="Shape 49"/>
        <p:cNvGrpSpPr/>
        <p:nvPr/>
      </p:nvGrpSpPr>
      <p:grpSpPr>
        <a:xfrm>
          <a:off x="0" y="0"/>
          <a:ext cx="0" cy="0"/>
          <a:chOff x="0" y="0"/>
          <a:chExt cx="0" cy="0"/>
        </a:xfrm>
      </p:grpSpPr>
      <p:sp>
        <p:nvSpPr>
          <p:cNvPr id="50" name="Google Shape;50;p9"/>
          <p:cNvSpPr txBox="1"/>
          <p:nvPr>
            <p:ph type="ctrTitle"/>
          </p:nvPr>
        </p:nvSpPr>
        <p:spPr>
          <a:xfrm>
            <a:off x="1651900"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1" name="Google Shape;51;p9"/>
          <p:cNvSpPr txBox="1"/>
          <p:nvPr>
            <p:ph idx="1" type="subTitle"/>
          </p:nvPr>
        </p:nvSpPr>
        <p:spPr>
          <a:xfrm>
            <a:off x="1651900"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2" name="Google Shape;52;p9"/>
          <p:cNvSpPr txBox="1"/>
          <p:nvPr>
            <p:ph idx="2" type="ctrTitle"/>
          </p:nvPr>
        </p:nvSpPr>
        <p:spPr>
          <a:xfrm>
            <a:off x="1651900" y="3365574"/>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3" name="Google Shape;53;p9"/>
          <p:cNvSpPr txBox="1"/>
          <p:nvPr>
            <p:ph idx="3" type="subTitle"/>
          </p:nvPr>
        </p:nvSpPr>
        <p:spPr>
          <a:xfrm>
            <a:off x="1651900" y="3937803"/>
            <a:ext cx="2907900" cy="9747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4" name="Google Shape;54;p9"/>
          <p:cNvSpPr txBox="1"/>
          <p:nvPr>
            <p:ph idx="4" type="ctrTitle"/>
          </p:nvPr>
        </p:nvSpPr>
        <p:spPr>
          <a:xfrm>
            <a:off x="5107893" y="3365575"/>
            <a:ext cx="26193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5" name="Google Shape;55;p9"/>
          <p:cNvSpPr txBox="1"/>
          <p:nvPr>
            <p:ph idx="5" type="subTitle"/>
          </p:nvPr>
        </p:nvSpPr>
        <p:spPr>
          <a:xfrm>
            <a:off x="5107893" y="3937703"/>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6" name="Google Shape;56;p9"/>
          <p:cNvSpPr txBox="1"/>
          <p:nvPr>
            <p:ph idx="6" type="ctrTitle"/>
          </p:nvPr>
        </p:nvSpPr>
        <p:spPr>
          <a:xfrm>
            <a:off x="5107893"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7" name="Google Shape;57;p9"/>
          <p:cNvSpPr txBox="1"/>
          <p:nvPr>
            <p:ph idx="7" type="subTitle"/>
          </p:nvPr>
        </p:nvSpPr>
        <p:spPr>
          <a:xfrm>
            <a:off x="5107893"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58" name="Google Shape;58;p9"/>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txBox="1"/>
          <p:nvPr>
            <p:ph idx="8"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CUSTOM_6_1_1_1">
    <p:bg>
      <p:bgPr>
        <a:solidFill>
          <a:schemeClr val="dk1"/>
        </a:solidFill>
      </p:bgPr>
    </p:bg>
    <p:spTree>
      <p:nvGrpSpPr>
        <p:cNvPr id="61" name="Shape 61"/>
        <p:cNvGrpSpPr/>
        <p:nvPr/>
      </p:nvGrpSpPr>
      <p:grpSpPr>
        <a:xfrm>
          <a:off x="0" y="0"/>
          <a:ext cx="0" cy="0"/>
          <a:chOff x="0" y="0"/>
          <a:chExt cx="0" cy="0"/>
        </a:xfrm>
      </p:grpSpPr>
      <p:sp>
        <p:nvSpPr>
          <p:cNvPr id="62" name="Google Shape;62;p10"/>
          <p:cNvSpPr txBox="1"/>
          <p:nvPr>
            <p:ph type="ctrTitle"/>
          </p:nvPr>
        </p:nvSpPr>
        <p:spPr>
          <a:xfrm>
            <a:off x="889350" y="1658275"/>
            <a:ext cx="45384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72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indent="-304800" lvl="1" marL="914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indent="-304800" lvl="2" marL="1371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indent="-304800" lvl="3" marL="1828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indent="-304800" lvl="4" marL="22860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indent="-304800" lvl="5" marL="27432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indent="-304800" lvl="6" marL="3200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indent="-304800" lvl="7" marL="3657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indent="-304800" lvl="8" marL="411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2.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 Id="rId3" Type="http://schemas.openxmlformats.org/officeDocument/2006/relationships/image" Target="../media/image18.png"/><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 Id="rId3"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image" Target="../media/image2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2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image" Target="../media/image21.png"/><Relationship Id="rId4"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2.xml"/><Relationship Id="rId3" Type="http://schemas.openxmlformats.org/officeDocument/2006/relationships/hyperlink" Target="https://deepnote.com/project/Course-Materials-Homework-Slides-etc--ewcFXFJTOC7oH81gPvZyg/%2Fdemos%2FMidtermPrep.ipynb/#00006-67ea9d9b-25c9-4a96-a702-76978db13e04"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hyperlink" Target="https://www.law.cornell.edu/wex/company" TargetMode="External"/><Relationship Id="rId4" Type="http://schemas.openxmlformats.org/officeDocument/2006/relationships/hyperlink" Target="https://www.law.cornell.edu/wex/state" TargetMode="External"/><Relationship Id="rId5" Type="http://schemas.openxmlformats.org/officeDocument/2006/relationships/image" Target="../media/image2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2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2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hyperlink" Target="http://www.youtube.com/watch?v=7vJLLXkwYYk" TargetMode="External"/><Relationship Id="rId4" Type="http://schemas.openxmlformats.org/officeDocument/2006/relationships/image" Target="../media/image3.jpg"/><Relationship Id="rId5" Type="http://schemas.openxmlformats.org/officeDocument/2006/relationships/hyperlink" Target="https://forms.gle/cRPXjmUWfqEi57ax6"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0.xml"/><Relationship Id="rId3" Type="http://schemas.openxmlformats.org/officeDocument/2006/relationships/image" Target="../media/image2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 Id="rId3" Type="http://schemas.openxmlformats.org/officeDocument/2006/relationships/image" Target="../media/image2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hyperlink" Target="https://docs.google.com/document/d/1cOF2e-mla2EZ8gYXNGby_vd5i66FyJmDQSMZhsIETcQ/edit" TargetMode="External"/><Relationship Id="rId4" Type="http://schemas.openxmlformats.org/officeDocument/2006/relationships/hyperlink" Target="https://docs.google.com/document/d/1cOF2e-mla2EZ8gYXNGby_vd5i66FyJmDQSMZhsIETcQ/edit" TargetMode="External"/><Relationship Id="rId5" Type="http://schemas.openxmlformats.org/officeDocument/2006/relationships/hyperlink" Target="https://docs.google.com/document/d/1cOF2e-mla2EZ8gYXNGby_vd5i66FyJmDQSMZhsIETcQ/edi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Midterm Review</a:t>
            </a:r>
            <a:endParaRPr/>
          </a:p>
        </p:txBody>
      </p:sp>
      <p:sp>
        <p:nvSpPr>
          <p:cNvPr id="178" name="Google Shape;178;p2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Session Eight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7"/>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Bits, Bytes, and Binary!</a:t>
            </a:r>
            <a:endParaRPr/>
          </a:p>
        </p:txBody>
      </p:sp>
      <p:sp>
        <p:nvSpPr>
          <p:cNvPr id="257" name="Google Shape;257;p37"/>
          <p:cNvSpPr txBox="1"/>
          <p:nvPr>
            <p:ph idx="1" type="body"/>
          </p:nvPr>
        </p:nvSpPr>
        <p:spPr>
          <a:xfrm>
            <a:off x="729325" y="1774075"/>
            <a:ext cx="7688400" cy="115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SzPts val="1300"/>
              <a:buNone/>
            </a:pPr>
            <a:r>
              <a:rPr b="1" lang="en" sz="1600"/>
              <a:t>Bits are the letters of binary language and bytes are words.</a:t>
            </a:r>
            <a:endParaRPr b="1" sz="1600"/>
          </a:p>
          <a:p>
            <a:pPr indent="-330200" lvl="0" marL="457200" rtl="0" algn="l">
              <a:lnSpc>
                <a:spcPct val="115000"/>
              </a:lnSpc>
              <a:spcBef>
                <a:spcPts val="1600"/>
              </a:spcBef>
              <a:spcAft>
                <a:spcPts val="0"/>
              </a:spcAft>
              <a:buSzPts val="1600"/>
              <a:buChar char="●"/>
            </a:pPr>
            <a:r>
              <a:rPr lang="en" sz="1600"/>
              <a:t>Bit = 1 </a:t>
            </a:r>
            <a:endParaRPr sz="1600"/>
          </a:p>
        </p:txBody>
      </p:sp>
      <p:pic>
        <p:nvPicPr>
          <p:cNvPr id="258" name="Google Shape;258;p37"/>
          <p:cNvPicPr preferRelativeResize="0"/>
          <p:nvPr/>
        </p:nvPicPr>
        <p:blipFill>
          <a:blip r:embed="rId3">
            <a:alphaModFix/>
          </a:blip>
          <a:stretch>
            <a:fillRect/>
          </a:stretch>
        </p:blipFill>
        <p:spPr>
          <a:xfrm>
            <a:off x="1688912" y="2976174"/>
            <a:ext cx="5766176" cy="1157550"/>
          </a:xfrm>
          <a:prstGeom prst="rect">
            <a:avLst/>
          </a:prstGeom>
          <a:noFill/>
          <a:ln>
            <a:noFill/>
          </a:ln>
        </p:spPr>
      </p:pic>
      <p:sp>
        <p:nvSpPr>
          <p:cNvPr id="259" name="Google Shape;259;p37"/>
          <p:cNvSpPr/>
          <p:nvPr/>
        </p:nvSpPr>
        <p:spPr>
          <a:xfrm>
            <a:off x="5303200" y="2519050"/>
            <a:ext cx="3412500" cy="355500"/>
          </a:xfrm>
          <a:prstGeom prst="wedgeRectCallout">
            <a:avLst>
              <a:gd fmla="val -29864" name="adj1"/>
              <a:gd fmla="val 29185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The 0s and 1s are, of course, the binary.</a:t>
            </a:r>
            <a:endParaRPr/>
          </a:p>
        </p:txBody>
      </p:sp>
      <p:sp>
        <p:nvSpPr>
          <p:cNvPr id="260" name="Google Shape;260;p37"/>
          <p:cNvSpPr txBox="1"/>
          <p:nvPr/>
        </p:nvSpPr>
        <p:spPr>
          <a:xfrm>
            <a:off x="3118150" y="2266950"/>
            <a:ext cx="1976400" cy="5352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600"/>
              </a:spcBef>
              <a:spcAft>
                <a:spcPts val="0"/>
              </a:spcAft>
              <a:buClr>
                <a:schemeClr val="accent1"/>
              </a:buClr>
              <a:buSzPts val="1600"/>
              <a:buFont typeface="Lato"/>
              <a:buChar char="●"/>
            </a:pPr>
            <a:r>
              <a:rPr lang="en" sz="1600">
                <a:solidFill>
                  <a:schemeClr val="accent1"/>
                </a:solidFill>
                <a:latin typeface="Lato"/>
                <a:ea typeface="Lato"/>
                <a:cs typeface="Lato"/>
                <a:sym typeface="Lato"/>
              </a:rPr>
              <a:t>Byte = 8 bits  </a:t>
            </a:r>
            <a:endParaRPr sz="1600">
              <a:solidFill>
                <a:schemeClr val="accen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261" name="Google Shape;261;p37"/>
          <p:cNvSpPr/>
          <p:nvPr/>
        </p:nvSpPr>
        <p:spPr>
          <a:xfrm rot="5400000">
            <a:off x="6841725" y="4071875"/>
            <a:ext cx="581100" cy="6138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txBox="1"/>
          <p:nvPr/>
        </p:nvSpPr>
        <p:spPr>
          <a:xfrm>
            <a:off x="6874425" y="4681675"/>
            <a:ext cx="515700" cy="35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Bit</a:t>
            </a:r>
            <a:endParaRPr>
              <a:latin typeface="Lato"/>
              <a:ea typeface="Lato"/>
              <a:cs typeface="Lato"/>
              <a:sym typeface="Lato"/>
            </a:endParaRPr>
          </a:p>
        </p:txBody>
      </p:sp>
      <p:sp>
        <p:nvSpPr>
          <p:cNvPr id="263" name="Google Shape;263;p37"/>
          <p:cNvSpPr/>
          <p:nvPr/>
        </p:nvSpPr>
        <p:spPr>
          <a:xfrm rot="5400000">
            <a:off x="4785092" y="1867658"/>
            <a:ext cx="306900" cy="48225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7"/>
          <p:cNvSpPr txBox="1"/>
          <p:nvPr/>
        </p:nvSpPr>
        <p:spPr>
          <a:xfrm>
            <a:off x="4604500" y="4432350"/>
            <a:ext cx="613800" cy="35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Byte</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8"/>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ASCII</a:t>
            </a:r>
            <a:endParaRPr/>
          </a:p>
        </p:txBody>
      </p:sp>
      <p:sp>
        <p:nvSpPr>
          <p:cNvPr id="270" name="Google Shape;270;p38"/>
          <p:cNvSpPr txBox="1"/>
          <p:nvPr>
            <p:ph idx="1" type="body"/>
          </p:nvPr>
        </p:nvSpPr>
        <p:spPr>
          <a:xfrm>
            <a:off x="729325" y="2002675"/>
            <a:ext cx="76884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sz="1600"/>
              <a:t>Map of alphanumeric symbol to decimal value to binary value. </a:t>
            </a:r>
            <a:endParaRPr sz="1600"/>
          </a:p>
        </p:txBody>
      </p:sp>
      <p:pic>
        <p:nvPicPr>
          <p:cNvPr id="271" name="Google Shape;271;p38"/>
          <p:cNvPicPr preferRelativeResize="0"/>
          <p:nvPr/>
        </p:nvPicPr>
        <p:blipFill rotWithShape="1">
          <a:blip r:embed="rId3">
            <a:alphaModFix/>
          </a:blip>
          <a:srcRect b="0" l="0" r="0" t="0"/>
          <a:stretch/>
        </p:blipFill>
        <p:spPr>
          <a:xfrm>
            <a:off x="2001050" y="2488800"/>
            <a:ext cx="5522450" cy="21944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Storage in Python: </a:t>
            </a:r>
            <a:r>
              <a:rPr lang="en"/>
              <a:t>Objects</a:t>
            </a:r>
            <a:endParaRPr/>
          </a:p>
        </p:txBody>
      </p:sp>
      <p:sp>
        <p:nvSpPr>
          <p:cNvPr id="277" name="Google Shape;277;p39"/>
          <p:cNvSpPr txBox="1"/>
          <p:nvPr>
            <p:ph idx="1" type="subTitle"/>
          </p:nvPr>
        </p:nvSpPr>
        <p:spPr>
          <a:xfrm>
            <a:off x="724950" y="2639925"/>
            <a:ext cx="3300900" cy="12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Objects are one of the core elements of Python. Objects categorize different types of data.</a:t>
            </a:r>
            <a:endParaRPr/>
          </a:p>
        </p:txBody>
      </p:sp>
      <p:pic>
        <p:nvPicPr>
          <p:cNvPr id="278" name="Google Shape;278;p39"/>
          <p:cNvPicPr preferRelativeResize="0"/>
          <p:nvPr/>
        </p:nvPicPr>
        <p:blipFill rotWithShape="1">
          <a:blip r:embed="rId3">
            <a:alphaModFix/>
          </a:blip>
          <a:srcRect b="0" l="15652" r="18992" t="0"/>
          <a:stretch/>
        </p:blipFill>
        <p:spPr>
          <a:xfrm>
            <a:off x="5099025" y="1516100"/>
            <a:ext cx="3142426" cy="27046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a:t>
            </a:r>
            <a:endParaRPr/>
          </a:p>
        </p:txBody>
      </p:sp>
      <p:sp>
        <p:nvSpPr>
          <p:cNvPr id="284" name="Google Shape;284;p40"/>
          <p:cNvSpPr txBox="1"/>
          <p:nvPr>
            <p:ph idx="1" type="body"/>
          </p:nvPr>
        </p:nvSpPr>
        <p:spPr>
          <a:xfrm>
            <a:off x="729450" y="1853850"/>
            <a:ext cx="32955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Variables are named containers for data</a:t>
            </a:r>
            <a:endParaRPr/>
          </a:p>
          <a:p>
            <a:pPr indent="-311150" lvl="0" marL="457200" rtl="0" algn="l">
              <a:spcBef>
                <a:spcPts val="0"/>
              </a:spcBef>
              <a:spcAft>
                <a:spcPts val="0"/>
              </a:spcAft>
              <a:buSzPts val="1300"/>
              <a:buChar char="●"/>
            </a:pPr>
            <a:r>
              <a:rPr lang="en"/>
              <a:t>The type of data in a container can change</a:t>
            </a:r>
            <a:endParaRPr/>
          </a:p>
          <a:p>
            <a:pPr indent="-311150" lvl="0" marL="457200" rtl="0" algn="l">
              <a:spcBef>
                <a:spcPts val="0"/>
              </a:spcBef>
              <a:spcAft>
                <a:spcPts val="0"/>
              </a:spcAft>
              <a:buSzPts val="1300"/>
              <a:buChar char="●"/>
            </a:pPr>
            <a:r>
              <a:rPr lang="en"/>
              <a:t>Assignment is name = contained_data</a:t>
            </a:r>
            <a:endParaRPr/>
          </a:p>
          <a:p>
            <a:pPr indent="-311150" lvl="0" marL="457200" rtl="0" algn="l">
              <a:spcBef>
                <a:spcPts val="0"/>
              </a:spcBef>
              <a:spcAft>
                <a:spcPts val="0"/>
              </a:spcAft>
              <a:buSzPts val="1300"/>
              <a:buChar char="●"/>
            </a:pPr>
            <a:r>
              <a:rPr lang="en"/>
              <a:t>Names can be anything* but should generally be lower_case_with_underscore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Many exceptions exist, mostly just don’t start with numbers or use reserved keywords, which we’ll talk about</a:t>
            </a:r>
            <a:endParaRPr/>
          </a:p>
          <a:p>
            <a:pPr indent="0" lvl="0" marL="0" rtl="0" algn="l">
              <a:spcBef>
                <a:spcPts val="0"/>
              </a:spcBef>
              <a:spcAft>
                <a:spcPts val="0"/>
              </a:spcAft>
              <a:buNone/>
            </a:pPr>
            <a:r>
              <a:t/>
            </a:r>
            <a:endParaRPr/>
          </a:p>
        </p:txBody>
      </p:sp>
      <p:pic>
        <p:nvPicPr>
          <p:cNvPr id="285" name="Google Shape;285;p40"/>
          <p:cNvPicPr preferRelativeResize="0"/>
          <p:nvPr/>
        </p:nvPicPr>
        <p:blipFill>
          <a:blip r:embed="rId3">
            <a:alphaModFix/>
          </a:blip>
          <a:stretch>
            <a:fillRect/>
          </a:stretch>
        </p:blipFill>
        <p:spPr>
          <a:xfrm>
            <a:off x="4418875" y="1609725"/>
            <a:ext cx="3295650" cy="1924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1"/>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Integers</a:t>
            </a:r>
            <a:br>
              <a:rPr lang="en"/>
            </a:br>
            <a:endParaRPr/>
          </a:p>
        </p:txBody>
      </p:sp>
      <p:sp>
        <p:nvSpPr>
          <p:cNvPr id="291" name="Google Shape;291;p41"/>
          <p:cNvSpPr txBox="1"/>
          <p:nvPr>
            <p:ph idx="2" type="body"/>
          </p:nvPr>
        </p:nvSpPr>
        <p:spPr>
          <a:xfrm>
            <a:off x="4741100" y="1148500"/>
            <a:ext cx="3374400" cy="30255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SzPts val="1600"/>
              <a:buNone/>
            </a:pPr>
            <a:r>
              <a:rPr lang="en" sz="1600"/>
              <a:t>Integers are whole numbers with NO decimals. They may be positive, negative, or zero.</a:t>
            </a:r>
            <a:endParaRPr sz="1600"/>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Technically, they must also fall in the value range between</a:t>
            </a:r>
            <a:endParaRPr sz="1600"/>
          </a:p>
          <a:p>
            <a:pPr indent="0" lvl="0" marL="127000" rtl="0" algn="l">
              <a:lnSpc>
                <a:spcPct val="115000"/>
              </a:lnSpc>
              <a:spcBef>
                <a:spcPts val="0"/>
              </a:spcBef>
              <a:spcAft>
                <a:spcPts val="0"/>
              </a:spcAft>
              <a:buSzPts val="1600"/>
              <a:buNone/>
            </a:pPr>
            <a:r>
              <a:rPr lang="en" sz="1600"/>
              <a:t>-2,147,483,648 and 2,147,483,647.</a:t>
            </a:r>
            <a:endParaRPr sz="1600"/>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Assignment:</a:t>
            </a:r>
            <a:endParaRPr sz="1600"/>
          </a:p>
          <a:p>
            <a:pPr indent="0" lvl="0" marL="127000" rtl="0" algn="l">
              <a:lnSpc>
                <a:spcPct val="115000"/>
              </a:lnSpc>
              <a:spcBef>
                <a:spcPts val="0"/>
              </a:spcBef>
              <a:spcAft>
                <a:spcPts val="0"/>
              </a:spcAft>
              <a:buSzPts val="1600"/>
              <a:buNone/>
            </a:pPr>
            <a:r>
              <a:rPr lang="en" sz="1600"/>
              <a:t>x = 1</a:t>
            </a:r>
            <a:endParaRPr sz="1600"/>
          </a:p>
          <a:p>
            <a:pPr indent="0" lvl="0" marL="127000" rtl="0" algn="l">
              <a:lnSpc>
                <a:spcPct val="115000"/>
              </a:lnSpc>
              <a:spcBef>
                <a:spcPts val="0"/>
              </a:spcBef>
              <a:spcAft>
                <a:spcPts val="0"/>
              </a:spcAft>
              <a:buSzPts val="1600"/>
              <a:buNone/>
            </a:pPr>
            <a:r>
              <a:rPr lang="en" sz="1600"/>
              <a:t>y = -2</a:t>
            </a:r>
            <a:endParaRPr sz="1600"/>
          </a:p>
          <a:p>
            <a:pPr indent="0" lvl="0" marL="127000" rtl="0" algn="l">
              <a:lnSpc>
                <a:spcPct val="115000"/>
              </a:lnSpc>
              <a:spcBef>
                <a:spcPts val="0"/>
              </a:spcBef>
              <a:spcAft>
                <a:spcPts val="0"/>
              </a:spcAft>
              <a:buSzPts val="1600"/>
              <a:buNone/>
            </a:pPr>
            <a:r>
              <a:rPr lang="en" sz="1600"/>
              <a:t>z = 0</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Arithmetic Math</a:t>
            </a:r>
            <a:endParaRPr/>
          </a:p>
        </p:txBody>
      </p:sp>
      <p:graphicFrame>
        <p:nvGraphicFramePr>
          <p:cNvPr id="297" name="Google Shape;297;p42"/>
          <p:cNvGraphicFramePr/>
          <p:nvPr/>
        </p:nvGraphicFramePr>
        <p:xfrm>
          <a:off x="729438" y="2028524"/>
          <a:ext cx="3000000" cy="3000000"/>
        </p:xfrm>
        <a:graphic>
          <a:graphicData uri="http://schemas.openxmlformats.org/drawingml/2006/table">
            <a:tbl>
              <a:tblPr bandRow="1" firstRow="1">
                <a:noFill/>
                <a:tableStyleId>{D739C788-E987-43A1-B214-363CED700E5C}</a:tableStyleId>
              </a:tblPr>
              <a:tblGrid>
                <a:gridCol w="1079775"/>
                <a:gridCol w="1576850"/>
              </a:tblGrid>
              <a:tr h="443275">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Operator</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Description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Addition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Subtraction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Multiplication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Division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Modulo</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Floor division</a:t>
                      </a:r>
                      <a:endParaRPr>
                        <a:solidFill>
                          <a:schemeClr val="accent3"/>
                        </a:solidFill>
                      </a:endParaRPr>
                    </a:p>
                  </a:txBody>
                  <a:tcPr marT="45725" marB="45725" marR="91450" marL="91450"/>
                </a:tc>
              </a:tr>
              <a:tr h="2613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Exponents </a:t>
                      </a:r>
                      <a:endParaRPr>
                        <a:solidFill>
                          <a:schemeClr val="accent3"/>
                        </a:solidFill>
                      </a:endParaRPr>
                    </a:p>
                  </a:txBody>
                  <a:tcPr marT="45725" marB="45725" marR="91450" marL="91450"/>
                </a:tc>
              </a:tr>
            </a:tbl>
          </a:graphicData>
        </a:graphic>
      </p:graphicFrame>
      <p:pic>
        <p:nvPicPr>
          <p:cNvPr id="298" name="Google Shape;298;p42"/>
          <p:cNvPicPr preferRelativeResize="0"/>
          <p:nvPr/>
        </p:nvPicPr>
        <p:blipFill>
          <a:blip r:embed="rId3">
            <a:alphaModFix/>
          </a:blip>
          <a:stretch>
            <a:fillRect/>
          </a:stretch>
        </p:blipFill>
        <p:spPr>
          <a:xfrm>
            <a:off x="5087526" y="1015000"/>
            <a:ext cx="724875" cy="3948824"/>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Comparing Values</a:t>
            </a:r>
            <a:endParaRPr/>
          </a:p>
        </p:txBody>
      </p:sp>
      <p:sp>
        <p:nvSpPr>
          <p:cNvPr id="304" name="Google Shape;304;p43"/>
          <p:cNvSpPr txBox="1"/>
          <p:nvPr>
            <p:ph idx="1" type="body"/>
          </p:nvPr>
        </p:nvSpPr>
        <p:spPr>
          <a:xfrm>
            <a:off x="729450" y="2078875"/>
            <a:ext cx="7688700" cy="82620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
              <a:t>As mentioned before assigning values means that a variable represents a specific item. This is different than comparing values which is asking the question “does this item have this specific relationship to this other item?”</a:t>
            </a:r>
            <a:endParaRPr/>
          </a:p>
        </p:txBody>
      </p:sp>
      <p:graphicFrame>
        <p:nvGraphicFramePr>
          <p:cNvPr id="305" name="Google Shape;305;p43"/>
          <p:cNvGraphicFramePr/>
          <p:nvPr/>
        </p:nvGraphicFramePr>
        <p:xfrm>
          <a:off x="1943575" y="2896038"/>
          <a:ext cx="3000000" cy="3000000"/>
        </p:xfrm>
        <a:graphic>
          <a:graphicData uri="http://schemas.openxmlformats.org/drawingml/2006/table">
            <a:tbl>
              <a:tblPr bandRow="1" firstRow="1">
                <a:noFill/>
                <a:tableStyleId>{D739C788-E987-43A1-B214-363CED700E5C}</a:tableStyleId>
              </a:tblPr>
              <a:tblGrid>
                <a:gridCol w="1253975"/>
                <a:gridCol w="4002875"/>
              </a:tblGrid>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Operator</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Comparison Being Made</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Are these two things equal to each other?</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Is this thing not equal to this other thing?</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&gt;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Is this thing greater than that thing?</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&lt;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Is this thing less than that thing?</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&gt;=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Is this thing greater than or equal to that thing?</a:t>
                      </a:r>
                      <a:endParaRPr>
                        <a:solidFill>
                          <a:schemeClr val="accent3"/>
                        </a:solidFill>
                      </a:endParaRPr>
                    </a:p>
                  </a:txBody>
                  <a:tcPr marT="45725" marB="45725" marR="91450" marL="91450"/>
                </a:tc>
              </a:tr>
              <a:tr h="24600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&lt;=</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Is this thing less than or equal to that thing?</a:t>
                      </a:r>
                      <a:endParaRPr>
                        <a:solidFill>
                          <a:schemeClr val="accent3"/>
                        </a:solidFill>
                      </a:endParaRPr>
                    </a:p>
                  </a:txBody>
                  <a:tcPr marT="45725" marB="45725" marR="91450" marL="91450"/>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4"/>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Floats</a:t>
            </a:r>
            <a:br>
              <a:rPr lang="en"/>
            </a:br>
            <a:br>
              <a:rPr lang="en"/>
            </a:br>
            <a:r>
              <a:rPr lang="en"/>
              <a:t>1.0</a:t>
            </a:r>
            <a:br>
              <a:rPr lang="en"/>
            </a:br>
            <a:r>
              <a:rPr lang="en"/>
              <a:t>2.</a:t>
            </a:r>
            <a:br>
              <a:rPr lang="en"/>
            </a:br>
            <a:r>
              <a:rPr lang="en"/>
              <a:t>300.1</a:t>
            </a:r>
            <a:br>
              <a:rPr lang="en"/>
            </a:br>
            <a:r>
              <a:rPr lang="en"/>
              <a:t>400.21</a:t>
            </a:r>
            <a:br>
              <a:rPr lang="en"/>
            </a:br>
            <a:r>
              <a:rPr lang="en"/>
              <a:t>5000.919</a:t>
            </a:r>
            <a:br>
              <a:rPr lang="en"/>
            </a:br>
            <a:r>
              <a:rPr lang="en"/>
              <a:t>6001.6001</a:t>
            </a:r>
            <a:endParaRPr/>
          </a:p>
        </p:txBody>
      </p:sp>
      <p:sp>
        <p:nvSpPr>
          <p:cNvPr id="311" name="Google Shape;311;p44"/>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SzPts val="1600"/>
              <a:buNone/>
            </a:pPr>
            <a:r>
              <a:rPr lang="en" sz="1600"/>
              <a:t>Floating Point Numbers</a:t>
            </a:r>
            <a:endParaRPr sz="1600"/>
          </a:p>
          <a:p>
            <a:pPr indent="-330200" lvl="0" marL="457200" rtl="0" algn="l">
              <a:lnSpc>
                <a:spcPct val="115000"/>
              </a:lnSpc>
              <a:spcBef>
                <a:spcPts val="0"/>
              </a:spcBef>
              <a:spcAft>
                <a:spcPts val="0"/>
              </a:spcAft>
              <a:buSzPts val="1600"/>
              <a:buChar char="●"/>
            </a:pPr>
            <a:r>
              <a:rPr lang="en" sz="1600"/>
              <a:t>Decimal values / fractions</a:t>
            </a:r>
            <a:endParaRPr sz="1600"/>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x = 1.0</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Implicit vs explicit conversion</a:t>
            </a:r>
            <a:endParaRPr/>
          </a:p>
        </p:txBody>
      </p:sp>
      <p:sp>
        <p:nvSpPr>
          <p:cNvPr id="317" name="Google Shape;317;p45"/>
          <p:cNvSpPr txBox="1"/>
          <p:nvPr>
            <p:ph idx="1" type="body"/>
          </p:nvPr>
        </p:nvSpPr>
        <p:spPr>
          <a:xfrm>
            <a:off x="5867875" y="1410275"/>
            <a:ext cx="26493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The x is implicitly converted and the y is explicitly converted:</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rPr lang="en">
                <a:solidFill>
                  <a:srgbClr val="000000"/>
                </a:solidFill>
              </a:rPr>
              <a:t>Both are explicitly converted:</a:t>
            </a:r>
            <a:endParaRPr>
              <a:solidFill>
                <a:srgbClr val="000000"/>
              </a:solidFill>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p:txBody>
      </p:sp>
      <p:pic>
        <p:nvPicPr>
          <p:cNvPr id="318" name="Google Shape;318;p45"/>
          <p:cNvPicPr preferRelativeResize="0"/>
          <p:nvPr/>
        </p:nvPicPr>
        <p:blipFill>
          <a:blip r:embed="rId3">
            <a:alphaModFix/>
          </a:blip>
          <a:stretch>
            <a:fillRect/>
          </a:stretch>
        </p:blipFill>
        <p:spPr>
          <a:xfrm>
            <a:off x="729452" y="1944650"/>
            <a:ext cx="1334850" cy="2865575"/>
          </a:xfrm>
          <a:prstGeom prst="rect">
            <a:avLst/>
          </a:prstGeom>
          <a:noFill/>
          <a:ln>
            <a:noFill/>
          </a:ln>
        </p:spPr>
      </p:pic>
      <p:pic>
        <p:nvPicPr>
          <p:cNvPr id="319" name="Google Shape;319;p45"/>
          <p:cNvPicPr preferRelativeResize="0"/>
          <p:nvPr/>
        </p:nvPicPr>
        <p:blipFill>
          <a:blip r:embed="rId4">
            <a:alphaModFix/>
          </a:blip>
          <a:stretch>
            <a:fillRect/>
          </a:stretch>
        </p:blipFill>
        <p:spPr>
          <a:xfrm>
            <a:off x="2222025" y="2324062"/>
            <a:ext cx="3244274" cy="2106750"/>
          </a:xfrm>
          <a:prstGeom prst="rect">
            <a:avLst/>
          </a:prstGeom>
          <a:noFill/>
          <a:ln>
            <a:noFill/>
          </a:ln>
        </p:spPr>
      </p:pic>
      <p:pic>
        <p:nvPicPr>
          <p:cNvPr id="320" name="Google Shape;320;p45"/>
          <p:cNvPicPr preferRelativeResize="0"/>
          <p:nvPr/>
        </p:nvPicPr>
        <p:blipFill>
          <a:blip r:embed="rId5">
            <a:alphaModFix/>
          </a:blip>
          <a:stretch>
            <a:fillRect/>
          </a:stretch>
        </p:blipFill>
        <p:spPr>
          <a:xfrm>
            <a:off x="5990645" y="2070119"/>
            <a:ext cx="2109425" cy="1246219"/>
          </a:xfrm>
          <a:prstGeom prst="rect">
            <a:avLst/>
          </a:prstGeom>
          <a:noFill/>
          <a:ln>
            <a:noFill/>
          </a:ln>
        </p:spPr>
      </p:pic>
      <p:pic>
        <p:nvPicPr>
          <p:cNvPr id="321" name="Google Shape;321;p45"/>
          <p:cNvPicPr preferRelativeResize="0"/>
          <p:nvPr/>
        </p:nvPicPr>
        <p:blipFill>
          <a:blip r:embed="rId6">
            <a:alphaModFix/>
          </a:blip>
          <a:stretch>
            <a:fillRect/>
          </a:stretch>
        </p:blipFill>
        <p:spPr>
          <a:xfrm>
            <a:off x="5990645" y="3820020"/>
            <a:ext cx="2819575" cy="11696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6"/>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Booleans</a:t>
            </a:r>
            <a:br>
              <a:rPr lang="en"/>
            </a:br>
            <a:br>
              <a:rPr lang="en"/>
            </a:br>
            <a:r>
              <a:rPr lang="en"/>
              <a:t>True </a:t>
            </a:r>
            <a:br>
              <a:rPr lang="en"/>
            </a:br>
            <a:r>
              <a:rPr lang="en"/>
              <a:t>False</a:t>
            </a:r>
            <a:endParaRPr/>
          </a:p>
        </p:txBody>
      </p:sp>
      <p:sp>
        <p:nvSpPr>
          <p:cNvPr id="327" name="Google Shape;327;p46"/>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SzPts val="1600"/>
              <a:buNone/>
            </a:pPr>
            <a:r>
              <a:rPr lang="en" sz="1600"/>
              <a:t>Booleans only return one of two responses: true or false.</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Boolean responses have an integer representation as well:</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True → 1 </a:t>
            </a:r>
            <a:endParaRPr/>
          </a:p>
          <a:p>
            <a:pPr indent="0" lvl="0" marL="127000" rtl="0" algn="l">
              <a:lnSpc>
                <a:spcPct val="115000"/>
              </a:lnSpc>
              <a:spcBef>
                <a:spcPts val="0"/>
              </a:spcBef>
              <a:spcAft>
                <a:spcPts val="0"/>
              </a:spcAft>
              <a:buSzPts val="1600"/>
              <a:buNone/>
            </a:pPr>
            <a:r>
              <a:rPr lang="en" sz="1600"/>
              <a:t>False → 0 </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 Remember that == is used for comparisons not assignment. </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t/>
            </a:r>
            <a:endParaRPr sz="1600"/>
          </a:p>
        </p:txBody>
      </p:sp>
      <p:pic>
        <p:nvPicPr>
          <p:cNvPr id="328" name="Google Shape;328;p46"/>
          <p:cNvPicPr preferRelativeResize="0"/>
          <p:nvPr/>
        </p:nvPicPr>
        <p:blipFill>
          <a:blip r:embed="rId3">
            <a:alphaModFix/>
          </a:blip>
          <a:stretch>
            <a:fillRect/>
          </a:stretch>
        </p:blipFill>
        <p:spPr>
          <a:xfrm>
            <a:off x="7514575" y="2571750"/>
            <a:ext cx="755275" cy="1933976"/>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ctrTitle"/>
          </p:nvPr>
        </p:nvSpPr>
        <p:spPr>
          <a:xfrm>
            <a:off x="1529125" y="1926625"/>
            <a:ext cx="1429500" cy="79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Due Today</a:t>
            </a:r>
            <a:endParaRPr sz="2800"/>
          </a:p>
        </p:txBody>
      </p:sp>
      <p:sp>
        <p:nvSpPr>
          <p:cNvPr id="184" name="Google Shape;184;p29"/>
          <p:cNvSpPr txBox="1"/>
          <p:nvPr>
            <p:ph idx="1" type="subTitle"/>
          </p:nvPr>
        </p:nvSpPr>
        <p:spPr>
          <a:xfrm>
            <a:off x="472225" y="2927725"/>
            <a:ext cx="3543300" cy="167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Homework from last session</a:t>
            </a:r>
            <a:endParaRPr sz="1800"/>
          </a:p>
          <a:p>
            <a:pPr indent="-342900" lvl="0" marL="457200" rtl="0" algn="l">
              <a:spcBef>
                <a:spcPts val="0"/>
              </a:spcBef>
              <a:spcAft>
                <a:spcPts val="0"/>
              </a:spcAft>
              <a:buSzPts val="1800"/>
              <a:buChar char="●"/>
            </a:pPr>
            <a:r>
              <a:rPr lang="en" sz="1800"/>
              <a:t>Quiz on last session’s content</a:t>
            </a:r>
            <a:endParaRPr sz="1800"/>
          </a:p>
        </p:txBody>
      </p:sp>
      <p:sp>
        <p:nvSpPr>
          <p:cNvPr id="185" name="Google Shape;185;p29"/>
          <p:cNvSpPr txBox="1"/>
          <p:nvPr>
            <p:ph idx="2" type="ctrTitle"/>
          </p:nvPr>
        </p:nvSpPr>
        <p:spPr>
          <a:xfrm>
            <a:off x="5977662" y="1926625"/>
            <a:ext cx="1429500" cy="79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solidFill>
                  <a:schemeClr val="accent5"/>
                </a:solidFill>
              </a:rPr>
              <a:t>Due Next Week</a:t>
            </a:r>
            <a:endParaRPr sz="2800">
              <a:solidFill>
                <a:schemeClr val="accent5"/>
              </a:solidFill>
            </a:endParaRPr>
          </a:p>
        </p:txBody>
      </p:sp>
      <p:sp>
        <p:nvSpPr>
          <p:cNvPr id="186" name="Google Shape;186;p29"/>
          <p:cNvSpPr txBox="1"/>
          <p:nvPr>
            <p:ph idx="3" type="subTitle"/>
          </p:nvPr>
        </p:nvSpPr>
        <p:spPr>
          <a:xfrm>
            <a:off x="4920750" y="2927725"/>
            <a:ext cx="3543300" cy="167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accent5"/>
              </a:buClr>
              <a:buSzPts val="1800"/>
              <a:buChar char="●"/>
            </a:pPr>
            <a:r>
              <a:rPr lang="en" sz="1800">
                <a:solidFill>
                  <a:schemeClr val="accent5"/>
                </a:solidFill>
              </a:rPr>
              <a:t>Midterm study guide</a:t>
            </a:r>
            <a:endParaRPr sz="1800">
              <a:solidFill>
                <a:schemeClr val="accent5"/>
              </a:solidFill>
            </a:endParaRPr>
          </a:p>
          <a:p>
            <a:pPr indent="-342900" lvl="0" marL="457200" rtl="0" algn="l">
              <a:spcBef>
                <a:spcPts val="0"/>
              </a:spcBef>
              <a:spcAft>
                <a:spcPts val="0"/>
              </a:spcAft>
              <a:buClr>
                <a:schemeClr val="accent5"/>
              </a:buClr>
              <a:buSzPts val="1800"/>
              <a:buChar char="●"/>
            </a:pPr>
            <a:r>
              <a:rPr lang="en" sz="1800">
                <a:solidFill>
                  <a:schemeClr val="accent5"/>
                </a:solidFill>
              </a:rPr>
              <a:t>Midterm will take place!</a:t>
            </a:r>
            <a:endParaRPr sz="1800">
              <a:solidFill>
                <a:schemeClr val="accent5"/>
              </a:solidFill>
            </a:endParaRPr>
          </a:p>
        </p:txBody>
      </p:sp>
      <p:sp>
        <p:nvSpPr>
          <p:cNvPr id="187" name="Google Shape;187;p29"/>
          <p:cNvSpPr txBox="1"/>
          <p:nvPr>
            <p:ph idx="6"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Reminders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7"/>
          <p:cNvSpPr txBox="1"/>
          <p:nvPr>
            <p:ph type="title"/>
          </p:nvPr>
        </p:nvSpPr>
        <p:spPr>
          <a:xfrm>
            <a:off x="730000" y="1318650"/>
            <a:ext cx="3300900" cy="3462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Lists</a:t>
            </a:r>
            <a:endParaRPr/>
          </a:p>
        </p:txBody>
      </p:sp>
      <p:sp>
        <p:nvSpPr>
          <p:cNvPr id="334" name="Google Shape;334;p4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Lists are structures that can collect and contain objects in an ordered sequence. </a:t>
            </a:r>
            <a:endParaRPr sz="1100">
              <a:solidFill>
                <a:srgbClr val="000000"/>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Lists are declared with square brackets and their contents are separated by commas. </a:t>
            </a:r>
            <a:endParaRPr sz="1100">
              <a:solidFill>
                <a:srgbClr val="000000"/>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Lists’ contents may be referenced via their index/offset in the list, which starts at zero; to do this, use square brackets after the list.</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x = 1</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y = 2.0</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z = [x, y, 3, 4, 5]</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x = [1, 2, [3, 4, 5]]</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x[0] # this will be the integer 1</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x[1] # this will be the integer 2</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[0, 1, 2, 3][0] # this will be the integer zero</a:t>
            </a:r>
            <a:endParaRPr sz="1100">
              <a:solidFill>
                <a:srgbClr val="0000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8"/>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Strings</a:t>
            </a:r>
            <a:br>
              <a:rPr lang="en"/>
            </a:br>
            <a:endParaRPr/>
          </a:p>
        </p:txBody>
      </p:sp>
      <p:sp>
        <p:nvSpPr>
          <p:cNvPr id="340" name="Google Shape;340;p48"/>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my_string = “my text.”</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my_string = ‘my text’</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my_string = “““my</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		text””</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100">
                <a:solidFill>
                  <a:srgbClr val="000000"/>
                </a:solidFill>
                <a:latin typeface="Times New Roman"/>
                <a:ea typeface="Times New Roman"/>
                <a:cs typeface="Times New Roman"/>
                <a:sym typeface="Times New Roman"/>
              </a:rPr>
              <a:t>Representation under the hood is as a specialized list; think “x = [m, y,  , l, i, s, t, .]”</a:t>
            </a:r>
            <a:endParaRPr sz="1100">
              <a:solidFill>
                <a:srgbClr val="000000"/>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String Indexing [Start:Stop:Step]</a:t>
            </a:r>
            <a:endParaRPr/>
          </a:p>
        </p:txBody>
      </p:sp>
      <p:pic>
        <p:nvPicPr>
          <p:cNvPr id="346" name="Google Shape;346;p49"/>
          <p:cNvPicPr preferRelativeResize="0"/>
          <p:nvPr/>
        </p:nvPicPr>
        <p:blipFill>
          <a:blip r:embed="rId3">
            <a:alphaModFix/>
          </a:blip>
          <a:stretch>
            <a:fillRect/>
          </a:stretch>
        </p:blipFill>
        <p:spPr>
          <a:xfrm>
            <a:off x="5824325" y="1853850"/>
            <a:ext cx="2179204" cy="2984849"/>
          </a:xfrm>
          <a:prstGeom prst="rect">
            <a:avLst/>
          </a:prstGeom>
          <a:noFill/>
          <a:ln>
            <a:noFill/>
          </a:ln>
        </p:spPr>
      </p:pic>
      <p:sp>
        <p:nvSpPr>
          <p:cNvPr id="347" name="Google Shape;347;p49"/>
          <p:cNvSpPr txBox="1"/>
          <p:nvPr/>
        </p:nvSpPr>
        <p:spPr>
          <a:xfrm>
            <a:off x="827900" y="1972850"/>
            <a:ext cx="4456500" cy="28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Indexing into a string or list like some_iterable[some_index] is actually more complex than we told you last week. The full syntax is actually</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string_or_list[start:stop:step].</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Here are the  rules for this:</a:t>
            </a:r>
            <a:endParaRPr sz="1200">
              <a:latin typeface="Lato"/>
              <a:ea typeface="Lato"/>
              <a:cs typeface="Lato"/>
              <a:sym typeface="Lato"/>
            </a:endParaRPr>
          </a:p>
          <a:p>
            <a:pPr indent="0" lvl="0" marL="0" rtl="0" algn="l">
              <a:spcBef>
                <a:spcPts val="0"/>
              </a:spcBef>
              <a:spcAft>
                <a:spcPts val="0"/>
              </a:spcAft>
              <a:buNone/>
            </a:pPr>
            <a:r>
              <a:t/>
            </a:r>
            <a:endParaRPr b="1" sz="1200" u="sng">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Start is INCLUSIVE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Stop is EXCLUSIVE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All can be POSITIVE or NEGATIVE</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Negative step goes in REVERSE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All can be OMITTED (treated as zero) but the colon is still required if you are doing anything other than start.</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You can also REPLACE with this syntax ON LISTS but NOT STRINGS (strings are immutable)</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Example when we get to lists.</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0"/>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Tuples</a:t>
            </a:r>
            <a:br>
              <a:rPr lang="en"/>
            </a:br>
            <a:endParaRPr/>
          </a:p>
        </p:txBody>
      </p:sp>
      <p:sp>
        <p:nvSpPr>
          <p:cNvPr id="353" name="Google Shape;353;p50"/>
          <p:cNvSpPr txBox="1"/>
          <p:nvPr>
            <p:ph idx="2" type="body"/>
          </p:nvPr>
        </p:nvSpPr>
        <p:spPr>
          <a:xfrm>
            <a:off x="5174225" y="743025"/>
            <a:ext cx="3374400" cy="30255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Tuples can be declared with parentheses around a series that is comma separated;</a:t>
            </a:r>
            <a:endParaRPr sz="1100">
              <a:solidFill>
                <a:srgbClr val="000000"/>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Tuples can be declared with the keyword tuple and parentheses as in type conversion;</a:t>
            </a:r>
            <a:endParaRPr sz="1100">
              <a:solidFill>
                <a:srgbClr val="000000"/>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Tuples cannot be changed after declaration;</a:t>
            </a:r>
            <a:endParaRPr sz="1100">
              <a:solidFill>
                <a:srgbClr val="000000"/>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rgbClr val="000000"/>
              </a:buClr>
              <a:buSzPts val="1100"/>
              <a:buFont typeface="Times New Roman"/>
              <a:buChar char="●"/>
            </a:pPr>
            <a:r>
              <a:rPr lang="en" sz="1100">
                <a:solidFill>
                  <a:srgbClr val="000000"/>
                </a:solidFill>
                <a:latin typeface="Times New Roman"/>
                <a:ea typeface="Times New Roman"/>
                <a:cs typeface="Times New Roman"/>
                <a:sym typeface="Times New Roman"/>
              </a:rPr>
              <a:t>Tuples are still ordered like lists</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Times New Roman"/>
              <a:ea typeface="Times New Roman"/>
              <a:cs typeface="Times New Roman"/>
              <a:sym typeface="Times New Roman"/>
            </a:endParaRPr>
          </a:p>
        </p:txBody>
      </p:sp>
      <p:pic>
        <p:nvPicPr>
          <p:cNvPr id="354" name="Google Shape;354;p50"/>
          <p:cNvPicPr preferRelativeResize="0"/>
          <p:nvPr/>
        </p:nvPicPr>
        <p:blipFill>
          <a:blip r:embed="rId3">
            <a:alphaModFix/>
          </a:blip>
          <a:stretch>
            <a:fillRect/>
          </a:stretch>
        </p:blipFill>
        <p:spPr>
          <a:xfrm>
            <a:off x="829800" y="1929600"/>
            <a:ext cx="5347856" cy="2984850"/>
          </a:xfrm>
          <a:prstGeom prst="rect">
            <a:avLst/>
          </a:prstGeom>
          <a:noFill/>
          <a:ln>
            <a:noFill/>
          </a:ln>
        </p:spPr>
      </p:pic>
      <p:sp>
        <p:nvSpPr>
          <p:cNvPr id="355" name="Google Shape;355;p50"/>
          <p:cNvSpPr txBox="1"/>
          <p:nvPr/>
        </p:nvSpPr>
        <p:spPr>
          <a:xfrm>
            <a:off x="6631225" y="1929600"/>
            <a:ext cx="17598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rPr lang="en" sz="1100">
                <a:latin typeface="Times New Roman"/>
                <a:ea typeface="Times New Roman"/>
                <a:cs typeface="Times New Roman"/>
                <a:sym typeface="Times New Roman"/>
              </a:rPr>
              <a:t>x = (1, 2)</a:t>
            </a:r>
            <a:endParaRPr sz="1100">
              <a:latin typeface="Times New Roman"/>
              <a:ea typeface="Times New Roman"/>
              <a:cs typeface="Times New Roman"/>
              <a:sym typeface="Times New Roman"/>
            </a:endParaRPr>
          </a:p>
          <a:p>
            <a:pPr indent="0" lvl="0" marL="0" rtl="0" algn="l">
              <a:spcBef>
                <a:spcPts val="0"/>
              </a:spcBef>
              <a:spcAft>
                <a:spcPts val="0"/>
              </a:spcAft>
              <a:buNone/>
            </a:pPr>
            <a:r>
              <a:rPr lang="en" sz="1100">
                <a:latin typeface="Times New Roman"/>
                <a:ea typeface="Times New Roman"/>
                <a:cs typeface="Times New Roman"/>
                <a:sym typeface="Times New Roman"/>
              </a:rPr>
              <a:t>x = 1, 2</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rPr lang="en" sz="1100">
                <a:latin typeface="Times New Roman"/>
                <a:ea typeface="Times New Roman"/>
                <a:cs typeface="Times New Roman"/>
                <a:sym typeface="Times New Roman"/>
              </a:rPr>
              <a:t>warning, not a tuple: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 sz="1100">
                <a:latin typeface="Times New Roman"/>
                <a:ea typeface="Times New Roman"/>
                <a:cs typeface="Times New Roman"/>
                <a:sym typeface="Times New Roman"/>
              </a:rPr>
              <a:t>x, y = 1, 2</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1"/>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Dictionaries</a:t>
            </a:r>
            <a:br>
              <a:rPr lang="en"/>
            </a:br>
            <a:br>
              <a:rPr lang="en"/>
            </a:br>
            <a:r>
              <a:rPr lang="en"/>
              <a:t>{‘Nick’ : ‘SSP’, ‘Natasha’ : ‘MSFS’, ‘Kelley’ : ‘SSP’}</a:t>
            </a:r>
            <a:endParaRPr/>
          </a:p>
        </p:txBody>
      </p:sp>
      <p:sp>
        <p:nvSpPr>
          <p:cNvPr id="361" name="Google Shape;361;p51"/>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SzPts val="1600"/>
              <a:buNone/>
            </a:pPr>
            <a:r>
              <a:rPr lang="en" sz="1600"/>
              <a:t>Dictionaries store multiple items of data as a list of key:value pairs. Dictionaries always contain data which is in relation to each other. </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Unlike lists dictionary items are referenced by their key not by their index position. </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Keys within dictionaries must be unique. Values do not need to be unique. </a:t>
            </a:r>
            <a:endParaRPr sz="1600"/>
          </a:p>
        </p:txBody>
      </p:sp>
      <p:pic>
        <p:nvPicPr>
          <p:cNvPr id="362" name="Google Shape;362;p51"/>
          <p:cNvPicPr preferRelativeResize="0"/>
          <p:nvPr/>
        </p:nvPicPr>
        <p:blipFill>
          <a:blip r:embed="rId3">
            <a:alphaModFix/>
          </a:blip>
          <a:stretch>
            <a:fillRect/>
          </a:stretch>
        </p:blipFill>
        <p:spPr>
          <a:xfrm>
            <a:off x="730000" y="3085675"/>
            <a:ext cx="2956507" cy="1832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5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Mutable and immutable data types</a:t>
            </a:r>
            <a:endParaRPr/>
          </a:p>
        </p:txBody>
      </p:sp>
      <p:sp>
        <p:nvSpPr>
          <p:cNvPr id="368" name="Google Shape;368;p52"/>
          <p:cNvSpPr txBox="1"/>
          <p:nvPr>
            <p:ph idx="1" type="body"/>
          </p:nvPr>
        </p:nvSpPr>
        <p:spPr>
          <a:xfrm>
            <a:off x="729450" y="1811702"/>
            <a:ext cx="7688700" cy="62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Mutable data types can be modified whereas immutable data types cannot. </a:t>
            </a:r>
            <a:endParaRPr/>
          </a:p>
        </p:txBody>
      </p:sp>
      <p:graphicFrame>
        <p:nvGraphicFramePr>
          <p:cNvPr id="369" name="Google Shape;369;p52"/>
          <p:cNvGraphicFramePr/>
          <p:nvPr/>
        </p:nvGraphicFramePr>
        <p:xfrm>
          <a:off x="729458" y="2255032"/>
          <a:ext cx="3000000" cy="3000000"/>
        </p:xfrm>
        <a:graphic>
          <a:graphicData uri="http://schemas.openxmlformats.org/drawingml/2006/table">
            <a:tbl>
              <a:tblPr bandRow="1" firstRow="1">
                <a:noFill/>
                <a:tableStyleId>{80A930A6-B016-47D4-838D-2BDA62D3D9BD}</a:tableStyleId>
              </a:tblPr>
              <a:tblGrid>
                <a:gridCol w="1550350"/>
                <a:gridCol w="1550350"/>
              </a:tblGrid>
              <a:tr h="283650">
                <a:tc>
                  <a:txBody>
                    <a:bodyPr/>
                    <a:lstStyle/>
                    <a:p>
                      <a:pPr indent="0" lvl="0" marL="0" marR="0" rtl="0" algn="l">
                        <a:lnSpc>
                          <a:spcPct val="100000"/>
                        </a:lnSpc>
                        <a:spcBef>
                          <a:spcPts val="0"/>
                        </a:spcBef>
                        <a:spcAft>
                          <a:spcPts val="0"/>
                        </a:spcAft>
                        <a:buNone/>
                      </a:pPr>
                      <a:r>
                        <a:rPr lang="en" sz="1400" u="none" cap="none" strike="noStrike"/>
                        <a:t>Data type</a:t>
                      </a:r>
                      <a:endParaRPr/>
                    </a:p>
                  </a:txBody>
                  <a:tcPr marT="45725" marB="45725" marR="91450" marL="91450"/>
                </a:tc>
                <a:tc>
                  <a:txBody>
                    <a:bodyPr/>
                    <a:lstStyle/>
                    <a:p>
                      <a:pPr indent="0" lvl="0" marL="0" marR="0" rtl="0" algn="l">
                        <a:lnSpc>
                          <a:spcPct val="100000"/>
                        </a:lnSpc>
                        <a:spcBef>
                          <a:spcPts val="0"/>
                        </a:spcBef>
                        <a:spcAft>
                          <a:spcPts val="0"/>
                        </a:spcAft>
                        <a:buNone/>
                      </a:pPr>
                      <a:r>
                        <a:rPr lang="en"/>
                        <a:t>Mutable?</a:t>
                      </a:r>
                      <a:endParaRPr sz="1400" u="none" cap="none" strike="noStrike"/>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Ints</a:t>
                      </a:r>
                      <a:endParaRPr sz="1400" u="none" cap="none" strike="noStrike">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no</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Floats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no</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Strings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no</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Booleans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no</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Lists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yes</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Tuples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no</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Sets</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yes</a:t>
                      </a:r>
                      <a:endParaRPr sz="1400" u="none" cap="none" strike="noStrike">
                        <a:solidFill>
                          <a:schemeClr val="accent3"/>
                        </a:solidFill>
                      </a:endParaRPr>
                    </a:p>
                  </a:txBody>
                  <a:tcPr marT="45725" marB="45725" marR="91450" marL="91450"/>
                </a:tc>
              </a:tr>
              <a:tr h="283650">
                <a:tc>
                  <a:txBody>
                    <a:bodyPr/>
                    <a:lstStyle/>
                    <a:p>
                      <a:pPr indent="0" lvl="0" marL="0" marR="0" rtl="0" algn="l">
                        <a:lnSpc>
                          <a:spcPct val="100000"/>
                        </a:lnSpc>
                        <a:spcBef>
                          <a:spcPts val="0"/>
                        </a:spcBef>
                        <a:spcAft>
                          <a:spcPts val="0"/>
                        </a:spcAft>
                        <a:buNone/>
                      </a:pPr>
                      <a:r>
                        <a:rPr lang="en" sz="1400" u="none" cap="none" strike="noStrike">
                          <a:solidFill>
                            <a:schemeClr val="accent3"/>
                          </a:solidFill>
                        </a:rPr>
                        <a:t>Dictionaries </a:t>
                      </a:r>
                      <a:endParaRPr>
                        <a:solidFill>
                          <a:schemeClr val="accent3"/>
                        </a:solidFill>
                      </a:endParaRPr>
                    </a:p>
                  </a:txBody>
                  <a:tcPr marT="45725" marB="45725" marR="91450" marL="91450"/>
                </a:tc>
                <a:tc>
                  <a:txBody>
                    <a:bodyPr/>
                    <a:lstStyle/>
                    <a:p>
                      <a:pPr indent="0" lvl="0" marL="0" marR="0" rtl="0" algn="l">
                        <a:lnSpc>
                          <a:spcPct val="100000"/>
                        </a:lnSpc>
                        <a:spcBef>
                          <a:spcPts val="0"/>
                        </a:spcBef>
                        <a:spcAft>
                          <a:spcPts val="0"/>
                        </a:spcAft>
                        <a:buNone/>
                      </a:pPr>
                      <a:r>
                        <a:rPr lang="en">
                          <a:solidFill>
                            <a:schemeClr val="accent3"/>
                          </a:solidFill>
                        </a:rPr>
                        <a:t>yes</a:t>
                      </a:r>
                      <a:endParaRPr sz="1400" u="none" cap="none" strike="noStrike">
                        <a:solidFill>
                          <a:schemeClr val="accent3"/>
                        </a:solidFill>
                      </a:endParaRPr>
                    </a:p>
                  </a:txBody>
                  <a:tcPr marT="45725" marB="45725" marR="91450" marL="91450"/>
                </a:tc>
              </a:tr>
            </a:tbl>
          </a:graphicData>
        </a:graphic>
      </p:graphicFrame>
      <p:sp>
        <p:nvSpPr>
          <p:cNvPr id="370" name="Google Shape;370;p52"/>
          <p:cNvSpPr txBox="1"/>
          <p:nvPr/>
        </p:nvSpPr>
        <p:spPr>
          <a:xfrm>
            <a:off x="4156975" y="2255025"/>
            <a:ext cx="3000000" cy="21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Times New Roman"/>
                <a:ea typeface="Times New Roman"/>
                <a:cs typeface="Times New Roman"/>
                <a:sym typeface="Times New Roman"/>
              </a:rPr>
              <a:t>x = 2</a:t>
            </a:r>
            <a:endParaRPr sz="900">
              <a:latin typeface="Times New Roman"/>
              <a:ea typeface="Times New Roman"/>
              <a:cs typeface="Times New Roman"/>
              <a:sym typeface="Times New Roman"/>
            </a:endParaRPr>
          </a:p>
          <a:p>
            <a:pPr indent="0" lvl="0" marL="0" rtl="0" algn="l">
              <a:spcBef>
                <a:spcPts val="0"/>
              </a:spcBef>
              <a:spcAft>
                <a:spcPts val="0"/>
              </a:spcAft>
              <a:buNone/>
            </a:pPr>
            <a:r>
              <a:rPr lang="en" sz="900">
                <a:latin typeface="Times New Roman"/>
                <a:ea typeface="Times New Roman"/>
                <a:cs typeface="Times New Roman"/>
                <a:sym typeface="Times New Roman"/>
              </a:rPr>
              <a:t>x = 3</a:t>
            </a:r>
            <a:endParaRPr sz="900">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Data Types: Sets</a:t>
            </a:r>
            <a:br>
              <a:rPr lang="en"/>
            </a:br>
            <a:br>
              <a:rPr lang="en"/>
            </a:br>
            <a:r>
              <a:rPr lang="en"/>
              <a:t>{‘Lauren’, ‘April’}</a:t>
            </a:r>
            <a:br>
              <a:rPr lang="en"/>
            </a:br>
            <a:br>
              <a:rPr lang="en"/>
            </a:br>
            <a:r>
              <a:rPr lang="en"/>
              <a:t>{‘Jiwon’, ‘Talia’, ‘Brandon’}</a:t>
            </a:r>
            <a:endParaRPr/>
          </a:p>
        </p:txBody>
      </p:sp>
      <p:sp>
        <p:nvSpPr>
          <p:cNvPr id="376" name="Google Shape;376;p53"/>
          <p:cNvSpPr txBox="1"/>
          <p:nvPr>
            <p:ph idx="2" type="body"/>
          </p:nvPr>
        </p:nvSpPr>
        <p:spPr>
          <a:xfrm>
            <a:off x="5174225" y="1352625"/>
            <a:ext cx="3374400" cy="3542700"/>
          </a:xfrm>
          <a:prstGeom prst="rect">
            <a:avLst/>
          </a:prstGeom>
          <a:noFill/>
          <a:ln>
            <a:noFill/>
          </a:ln>
        </p:spPr>
        <p:txBody>
          <a:bodyPr anchorCtr="0" anchor="t" bIns="91425" lIns="91425" spcFirstLastPara="1" rIns="91425" wrap="square" tIns="91425">
            <a:noAutofit/>
          </a:bodyPr>
          <a:lstStyle/>
          <a:p>
            <a:pPr indent="0" lvl="0" marL="127000" rtl="0" algn="l">
              <a:lnSpc>
                <a:spcPct val="115000"/>
              </a:lnSpc>
              <a:spcBef>
                <a:spcPts val="0"/>
              </a:spcBef>
              <a:spcAft>
                <a:spcPts val="0"/>
              </a:spcAft>
              <a:buSzPts val="1600"/>
              <a:buNone/>
            </a:pPr>
            <a:r>
              <a:rPr lang="en" sz="1600"/>
              <a:t>Sets are lists of unique values. They cannot contain repetitive content. </a:t>
            </a:r>
            <a:endParaRPr/>
          </a:p>
          <a:p>
            <a:pPr indent="0" lvl="0" marL="127000" rtl="0" algn="l">
              <a:lnSpc>
                <a:spcPct val="115000"/>
              </a:lnSpc>
              <a:spcBef>
                <a:spcPts val="0"/>
              </a:spcBef>
              <a:spcAft>
                <a:spcPts val="0"/>
              </a:spcAft>
              <a:buSzPts val="1600"/>
              <a:buNone/>
            </a:pPr>
            <a:r>
              <a:t/>
            </a:r>
            <a:endParaRPr sz="1600"/>
          </a:p>
          <a:p>
            <a:pPr indent="0" lvl="0" marL="127000" rtl="0" algn="l">
              <a:lnSpc>
                <a:spcPct val="115000"/>
              </a:lnSpc>
              <a:spcBef>
                <a:spcPts val="0"/>
              </a:spcBef>
              <a:spcAft>
                <a:spcPts val="0"/>
              </a:spcAft>
              <a:buSzPts val="1600"/>
              <a:buNone/>
            </a:pPr>
            <a:r>
              <a:rPr lang="en" sz="1600"/>
              <a:t>Sets are extremely helpful for deduplicating data. </a:t>
            </a:r>
            <a:endParaRPr sz="16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5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Functions &amp; Methods</a:t>
            </a:r>
            <a:endParaRPr/>
          </a:p>
        </p:txBody>
      </p:sp>
      <p:sp>
        <p:nvSpPr>
          <p:cNvPr id="382" name="Google Shape;382;p5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Functions &amp; methods  are Python’s way of calling arbitrary code from other places</a:t>
            </a:r>
            <a:endParaRPr/>
          </a:p>
          <a:p>
            <a:pPr indent="-311150" lvl="0" marL="457200" rtl="0" algn="l">
              <a:spcBef>
                <a:spcPts val="0"/>
              </a:spcBef>
              <a:spcAft>
                <a:spcPts val="0"/>
              </a:spcAft>
              <a:buSzPts val="1300"/>
              <a:buChar char="●"/>
            </a:pPr>
            <a:r>
              <a:rPr lang="en"/>
              <a:t>They are often used to do repeatable tasks</a:t>
            </a:r>
            <a:endParaRPr/>
          </a:p>
        </p:txBody>
      </p:sp>
      <p:pic>
        <p:nvPicPr>
          <p:cNvPr id="383" name="Google Shape;383;p54"/>
          <p:cNvPicPr preferRelativeResize="0"/>
          <p:nvPr/>
        </p:nvPicPr>
        <p:blipFill>
          <a:blip r:embed="rId3">
            <a:alphaModFix/>
          </a:blip>
          <a:stretch>
            <a:fillRect/>
          </a:stretch>
        </p:blipFill>
        <p:spPr>
          <a:xfrm>
            <a:off x="869138" y="3045050"/>
            <a:ext cx="3457575" cy="1371600"/>
          </a:xfrm>
          <a:prstGeom prst="rect">
            <a:avLst/>
          </a:prstGeom>
          <a:noFill/>
          <a:ln>
            <a:noFill/>
          </a:ln>
        </p:spPr>
      </p:pic>
      <p:sp>
        <p:nvSpPr>
          <p:cNvPr id="384" name="Google Shape;384;p54"/>
          <p:cNvSpPr txBox="1"/>
          <p:nvPr/>
        </p:nvSpPr>
        <p:spPr>
          <a:xfrm>
            <a:off x="4527725" y="2807200"/>
            <a:ext cx="3730800" cy="160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5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Imported Functions</a:t>
            </a:r>
            <a:endParaRPr/>
          </a:p>
        </p:txBody>
      </p:sp>
      <p:sp>
        <p:nvSpPr>
          <p:cNvPr id="390" name="Google Shape;390;p5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Python, you can borrow code that others have published. The process to do this is called importing.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100">
                <a:solidFill>
                  <a:srgbClr val="FF9900"/>
                </a:solidFill>
                <a:latin typeface="Courier New"/>
                <a:ea typeface="Courier New"/>
                <a:cs typeface="Courier New"/>
                <a:sym typeface="Courier New"/>
              </a:rPr>
              <a:t># import an entire module / python file</a:t>
            </a:r>
            <a:endParaRPr/>
          </a:p>
          <a:p>
            <a:pPr indent="0" lvl="0" marL="0" rtl="0" algn="l">
              <a:spcBef>
                <a:spcPts val="0"/>
              </a:spcBef>
              <a:spcAft>
                <a:spcPts val="0"/>
              </a:spcAft>
              <a:buNone/>
            </a:pPr>
            <a:r>
              <a:rPr lang="en" sz="1100">
                <a:latin typeface="Courier New"/>
                <a:ea typeface="Courier New"/>
                <a:cs typeface="Courier New"/>
                <a:sym typeface="Courier New"/>
              </a:rPr>
              <a:t>import string </a:t>
            </a:r>
            <a:endParaRPr sz="1100">
              <a:latin typeface="Courier New"/>
              <a:ea typeface="Courier New"/>
              <a:cs typeface="Courier New"/>
              <a:sym typeface="Courier New"/>
            </a:endParaRPr>
          </a:p>
          <a:p>
            <a:pPr indent="0" lvl="0" marL="0" rtl="0" algn="l">
              <a:spcBef>
                <a:spcPts val="0"/>
              </a:spcBef>
              <a:spcAft>
                <a:spcPts val="0"/>
              </a:spcAft>
              <a:buNone/>
            </a:pPr>
            <a:r>
              <a:t/>
            </a:r>
            <a:endParaRPr sz="1100">
              <a:latin typeface="Courier New"/>
              <a:ea typeface="Courier New"/>
              <a:cs typeface="Courier New"/>
              <a:sym typeface="Courier New"/>
            </a:endParaRPr>
          </a:p>
          <a:p>
            <a:pPr indent="0" lvl="0" marL="0" rtl="0" algn="l">
              <a:spcBef>
                <a:spcPts val="0"/>
              </a:spcBef>
              <a:spcAft>
                <a:spcPts val="0"/>
              </a:spcAft>
              <a:buNone/>
            </a:pPr>
            <a:r>
              <a:rPr lang="en" sz="1100">
                <a:solidFill>
                  <a:srgbClr val="FF9900"/>
                </a:solidFill>
                <a:latin typeface="Courier New"/>
                <a:ea typeface="Courier New"/>
                <a:cs typeface="Courier New"/>
                <a:sym typeface="Courier New"/>
              </a:rPr>
              <a:t># import one specific piece of code from a module / python file</a:t>
            </a:r>
            <a:endParaRPr sz="1100">
              <a:latin typeface="Courier New"/>
              <a:ea typeface="Courier New"/>
              <a:cs typeface="Courier New"/>
              <a:sym typeface="Courier New"/>
            </a:endParaRPr>
          </a:p>
          <a:p>
            <a:pPr indent="0" lvl="0" marL="0" rtl="0" algn="l">
              <a:spcBef>
                <a:spcPts val="0"/>
              </a:spcBef>
              <a:spcAft>
                <a:spcPts val="0"/>
              </a:spcAft>
              <a:buNone/>
            </a:pPr>
            <a:r>
              <a:rPr lang="en" sz="1100">
                <a:latin typeface="Courier New"/>
                <a:ea typeface="Courier New"/>
                <a:cs typeface="Courier New"/>
                <a:sym typeface="Courier New"/>
              </a:rPr>
              <a:t>from string import capwords </a:t>
            </a:r>
            <a:endParaRPr sz="1100">
              <a:latin typeface="Courier New"/>
              <a:ea typeface="Courier New"/>
              <a:cs typeface="Courier New"/>
              <a:sym typeface="Courier New"/>
            </a:endParaRPr>
          </a:p>
          <a:p>
            <a:pPr indent="0" lvl="0" marL="0" rtl="0" algn="l">
              <a:spcBef>
                <a:spcPts val="0"/>
              </a:spcBef>
              <a:spcAft>
                <a:spcPts val="0"/>
              </a:spcAft>
              <a:buNone/>
            </a:pPr>
            <a:r>
              <a:t/>
            </a:r>
            <a:endParaRPr sz="1100">
              <a:latin typeface="Courier New"/>
              <a:ea typeface="Courier New"/>
              <a:cs typeface="Courier New"/>
              <a:sym typeface="Courier New"/>
            </a:endParaRPr>
          </a:p>
          <a:p>
            <a:pPr indent="0" lvl="0" marL="0" rtl="0" algn="l">
              <a:spcBef>
                <a:spcPts val="0"/>
              </a:spcBef>
              <a:spcAft>
                <a:spcPts val="0"/>
              </a:spcAft>
              <a:buNone/>
            </a:pPr>
            <a:r>
              <a:rPr lang="en" sz="1100">
                <a:solidFill>
                  <a:srgbClr val="FF9900"/>
                </a:solidFill>
                <a:latin typeface="Courier New"/>
                <a:ea typeface="Courier New"/>
                <a:cs typeface="Courier New"/>
                <a:sym typeface="Courier New"/>
              </a:rPr>
              <a:t># import one specific piece of code from a module / file and call it something specific</a:t>
            </a:r>
            <a:endParaRPr sz="1100">
              <a:latin typeface="Courier New"/>
              <a:ea typeface="Courier New"/>
              <a:cs typeface="Courier New"/>
              <a:sym typeface="Courier New"/>
            </a:endParaRPr>
          </a:p>
          <a:p>
            <a:pPr indent="0" lvl="0" marL="0" rtl="0" algn="l">
              <a:spcBef>
                <a:spcPts val="0"/>
              </a:spcBef>
              <a:spcAft>
                <a:spcPts val="0"/>
              </a:spcAft>
              <a:buNone/>
            </a:pPr>
            <a:r>
              <a:rPr lang="en" sz="1100">
                <a:latin typeface="Courier New"/>
                <a:ea typeface="Courier New"/>
                <a:cs typeface="Courier New"/>
                <a:sym typeface="Courier New"/>
              </a:rPr>
              <a:t>from string import capwords as cwords</a:t>
            </a:r>
            <a:endParaRPr sz="1100">
              <a:solidFill>
                <a:srgbClr val="FF9900"/>
              </a:solidFill>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you have code imported, you can access it and use it. Depending on how you imported it and what kind of code it is, you may have to refer to it in different ways.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Calls &amp; Dot Notation</a:t>
            </a:r>
            <a:endParaRPr/>
          </a:p>
        </p:txBody>
      </p:sp>
      <p:sp>
        <p:nvSpPr>
          <p:cNvPr id="396" name="Google Shape;396;p56"/>
          <p:cNvSpPr txBox="1"/>
          <p:nvPr>
            <p:ph idx="1" type="body"/>
          </p:nvPr>
        </p:nvSpPr>
        <p:spPr>
          <a:xfrm>
            <a:off x="514350" y="2495425"/>
            <a:ext cx="4538700" cy="1923600"/>
          </a:xfrm>
          <a:prstGeom prst="rect">
            <a:avLst/>
          </a:prstGeom>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urier New"/>
                <a:ea typeface="Courier New"/>
                <a:cs typeface="Courier New"/>
                <a:sym typeface="Courier New"/>
              </a:rPr>
              <a:t>import </a:t>
            </a:r>
            <a:r>
              <a:rPr lang="en" sz="1100">
                <a:solidFill>
                  <a:srgbClr val="980000"/>
                </a:solidFill>
                <a:latin typeface="Courier New"/>
                <a:ea typeface="Courier New"/>
                <a:cs typeface="Courier New"/>
                <a:sym typeface="Courier New"/>
              </a:rPr>
              <a:t>string </a:t>
            </a:r>
            <a:r>
              <a:rPr lang="en" sz="1100">
                <a:solidFill>
                  <a:srgbClr val="434343"/>
                </a:solidFill>
                <a:latin typeface="Courier New"/>
                <a:ea typeface="Courier New"/>
                <a:cs typeface="Courier New"/>
                <a:sym typeface="Courier New"/>
              </a:rPr>
              <a:t># nb from string import * is similar</a:t>
            </a:r>
            <a:endParaRPr sz="1100">
              <a:solidFill>
                <a:srgbClr val="434343"/>
              </a:solidFill>
              <a:latin typeface="Courier New"/>
              <a:ea typeface="Courier New"/>
              <a:cs typeface="Courier New"/>
              <a:sym typeface="Courier New"/>
            </a:endParaRPr>
          </a:p>
          <a:p>
            <a:pPr indent="0" lvl="0" marL="0" rtl="0" algn="l">
              <a:spcBef>
                <a:spcPts val="0"/>
              </a:spcBef>
              <a:spcAft>
                <a:spcPts val="0"/>
              </a:spcAft>
              <a:buNone/>
            </a:pPr>
            <a:r>
              <a:rPr lang="en" sz="1100">
                <a:solidFill>
                  <a:srgbClr val="980000"/>
                </a:solidFill>
                <a:latin typeface="Courier New"/>
                <a:ea typeface="Courier New"/>
                <a:cs typeface="Courier New"/>
                <a:sym typeface="Courier New"/>
              </a:rPr>
              <a:t>string</a:t>
            </a:r>
            <a:r>
              <a:rPr lang="en" sz="1100">
                <a:latin typeface="Courier New"/>
                <a:ea typeface="Courier New"/>
                <a:cs typeface="Courier New"/>
                <a:sym typeface="Courier New"/>
              </a:rPr>
              <a:t>.</a:t>
            </a:r>
            <a:r>
              <a:rPr lang="en" sz="1100">
                <a:solidFill>
                  <a:srgbClr val="4A86E8"/>
                </a:solidFill>
                <a:latin typeface="Courier New"/>
                <a:ea typeface="Courier New"/>
                <a:cs typeface="Courier New"/>
                <a:sym typeface="Courier New"/>
              </a:rPr>
              <a:t>capwords</a:t>
            </a:r>
            <a:r>
              <a:rPr lang="en" sz="1100">
                <a:latin typeface="Courier New"/>
                <a:ea typeface="Courier New"/>
                <a:cs typeface="Courier New"/>
                <a:sym typeface="Courier New"/>
              </a:rPr>
              <a:t>(</a:t>
            </a:r>
            <a:r>
              <a:rPr lang="en" sz="1100">
                <a:solidFill>
                  <a:srgbClr val="38761D"/>
                </a:solidFill>
                <a:latin typeface="Courier New"/>
                <a:ea typeface="Courier New"/>
                <a:cs typeface="Courier New"/>
                <a:sym typeface="Courier New"/>
              </a:rPr>
              <a:t>‘this is my sentence’</a:t>
            </a:r>
            <a:r>
              <a:rPr lang="en" sz="1100">
                <a:latin typeface="Courier New"/>
                <a:ea typeface="Courier New"/>
                <a:cs typeface="Courier New"/>
                <a:sym typeface="Courier New"/>
              </a:rPr>
              <a:t>)</a:t>
            </a:r>
            <a:endParaRPr sz="1100">
              <a:latin typeface="Courier New"/>
              <a:ea typeface="Courier New"/>
              <a:cs typeface="Courier New"/>
              <a:sym typeface="Courier New"/>
            </a:endParaRPr>
          </a:p>
          <a:p>
            <a:pPr indent="0" lvl="0" marL="0" rtl="0" algn="l">
              <a:spcBef>
                <a:spcPts val="0"/>
              </a:spcBef>
              <a:spcAft>
                <a:spcPts val="0"/>
              </a:spcAft>
              <a:buNone/>
            </a:pPr>
            <a:r>
              <a:t/>
            </a:r>
            <a:endParaRPr sz="1100">
              <a:latin typeface="Courier New"/>
              <a:ea typeface="Courier New"/>
              <a:cs typeface="Courier New"/>
              <a:sym typeface="Courier New"/>
            </a:endParaRPr>
          </a:p>
          <a:p>
            <a:pPr indent="0" lvl="0" marL="0" rtl="0" algn="l">
              <a:spcBef>
                <a:spcPts val="0"/>
              </a:spcBef>
              <a:spcAft>
                <a:spcPts val="0"/>
              </a:spcAft>
              <a:buNone/>
            </a:pPr>
            <a:r>
              <a:rPr lang="en" sz="1100">
                <a:latin typeface="Courier New"/>
                <a:ea typeface="Courier New"/>
                <a:cs typeface="Courier New"/>
                <a:sym typeface="Courier New"/>
              </a:rPr>
              <a:t>from </a:t>
            </a:r>
            <a:r>
              <a:rPr lang="en" sz="1100">
                <a:solidFill>
                  <a:srgbClr val="980000"/>
                </a:solidFill>
                <a:latin typeface="Courier New"/>
                <a:ea typeface="Courier New"/>
                <a:cs typeface="Courier New"/>
                <a:sym typeface="Courier New"/>
              </a:rPr>
              <a:t>string</a:t>
            </a:r>
            <a:r>
              <a:rPr lang="en" sz="1100">
                <a:latin typeface="Courier New"/>
                <a:ea typeface="Courier New"/>
                <a:cs typeface="Courier New"/>
                <a:sym typeface="Courier New"/>
              </a:rPr>
              <a:t> import </a:t>
            </a:r>
            <a:r>
              <a:rPr lang="en" sz="1100">
                <a:solidFill>
                  <a:srgbClr val="4A86E8"/>
                </a:solidFill>
                <a:latin typeface="Courier New"/>
                <a:ea typeface="Courier New"/>
                <a:cs typeface="Courier New"/>
                <a:sym typeface="Courier New"/>
              </a:rPr>
              <a:t>capwords</a:t>
            </a:r>
            <a:endParaRPr sz="11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n" sz="1100">
                <a:solidFill>
                  <a:srgbClr val="4A86E8"/>
                </a:solidFill>
                <a:latin typeface="Courier New"/>
                <a:ea typeface="Courier New"/>
                <a:cs typeface="Courier New"/>
                <a:sym typeface="Courier New"/>
              </a:rPr>
              <a:t>capwords</a:t>
            </a:r>
            <a:r>
              <a:rPr lang="en" sz="1100">
                <a:latin typeface="Courier New"/>
                <a:ea typeface="Courier New"/>
                <a:cs typeface="Courier New"/>
                <a:sym typeface="Courier New"/>
              </a:rPr>
              <a:t>(</a:t>
            </a:r>
            <a:r>
              <a:rPr lang="en" sz="1100">
                <a:solidFill>
                  <a:srgbClr val="38761D"/>
                </a:solidFill>
                <a:latin typeface="Courier New"/>
                <a:ea typeface="Courier New"/>
                <a:cs typeface="Courier New"/>
                <a:sym typeface="Courier New"/>
              </a:rPr>
              <a:t>‘this is my string.’</a:t>
            </a:r>
            <a:r>
              <a:rPr lang="en" sz="1100">
                <a:latin typeface="Courier New"/>
                <a:ea typeface="Courier New"/>
                <a:cs typeface="Courier New"/>
                <a:sym typeface="Courier New"/>
              </a:rPr>
              <a:t>)</a:t>
            </a:r>
            <a:endParaRPr sz="1100">
              <a:latin typeface="Courier New"/>
              <a:ea typeface="Courier New"/>
              <a:cs typeface="Courier New"/>
              <a:sym typeface="Courier New"/>
            </a:endParaRPr>
          </a:p>
          <a:p>
            <a:pPr indent="0" lvl="0" marL="0" rtl="0" algn="l">
              <a:spcBef>
                <a:spcPts val="0"/>
              </a:spcBef>
              <a:spcAft>
                <a:spcPts val="0"/>
              </a:spcAft>
              <a:buNone/>
            </a:pPr>
            <a:r>
              <a:t/>
            </a:r>
            <a:endParaRPr sz="1100">
              <a:latin typeface="Courier New"/>
              <a:ea typeface="Courier New"/>
              <a:cs typeface="Courier New"/>
              <a:sym typeface="Courier New"/>
            </a:endParaRPr>
          </a:p>
          <a:p>
            <a:pPr indent="0" lvl="0" marL="0" rtl="0" algn="l">
              <a:spcBef>
                <a:spcPts val="0"/>
              </a:spcBef>
              <a:spcAft>
                <a:spcPts val="0"/>
              </a:spcAft>
              <a:buNone/>
            </a:pPr>
            <a:r>
              <a:rPr lang="en" sz="1100">
                <a:latin typeface="Courier New"/>
                <a:ea typeface="Courier New"/>
                <a:cs typeface="Courier New"/>
                <a:sym typeface="Courier New"/>
              </a:rPr>
              <a:t>from </a:t>
            </a:r>
            <a:r>
              <a:rPr lang="en" sz="1100">
                <a:solidFill>
                  <a:srgbClr val="980000"/>
                </a:solidFill>
                <a:latin typeface="Courier New"/>
                <a:ea typeface="Courier New"/>
                <a:cs typeface="Courier New"/>
                <a:sym typeface="Courier New"/>
              </a:rPr>
              <a:t>string</a:t>
            </a:r>
            <a:r>
              <a:rPr lang="en" sz="1100">
                <a:latin typeface="Courier New"/>
                <a:ea typeface="Courier New"/>
                <a:cs typeface="Courier New"/>
                <a:sym typeface="Courier New"/>
              </a:rPr>
              <a:t> import </a:t>
            </a:r>
            <a:r>
              <a:rPr lang="en" sz="1100">
                <a:solidFill>
                  <a:srgbClr val="4A86E8"/>
                </a:solidFill>
                <a:latin typeface="Courier New"/>
                <a:ea typeface="Courier New"/>
                <a:cs typeface="Courier New"/>
                <a:sym typeface="Courier New"/>
              </a:rPr>
              <a:t>capwords</a:t>
            </a:r>
            <a:r>
              <a:rPr lang="en" sz="1100">
                <a:latin typeface="Courier New"/>
                <a:ea typeface="Courier New"/>
                <a:cs typeface="Courier New"/>
                <a:sym typeface="Courier New"/>
              </a:rPr>
              <a:t> as </a:t>
            </a:r>
            <a:r>
              <a:rPr lang="en" sz="1100">
                <a:solidFill>
                  <a:srgbClr val="FF9900"/>
                </a:solidFill>
                <a:latin typeface="Courier New"/>
                <a:ea typeface="Courier New"/>
                <a:cs typeface="Courier New"/>
                <a:sym typeface="Courier New"/>
              </a:rPr>
              <a:t>cwords</a:t>
            </a:r>
            <a:endParaRPr sz="1100">
              <a:solidFill>
                <a:srgbClr val="FF9900"/>
              </a:solidFill>
              <a:latin typeface="Courier New"/>
              <a:ea typeface="Courier New"/>
              <a:cs typeface="Courier New"/>
              <a:sym typeface="Courier New"/>
            </a:endParaRPr>
          </a:p>
          <a:p>
            <a:pPr indent="0" lvl="0" marL="0" rtl="0" algn="l">
              <a:spcBef>
                <a:spcPts val="0"/>
              </a:spcBef>
              <a:spcAft>
                <a:spcPts val="0"/>
              </a:spcAft>
              <a:buNone/>
            </a:pPr>
            <a:r>
              <a:rPr lang="en" sz="1100">
                <a:latin typeface="Courier New"/>
                <a:ea typeface="Courier New"/>
                <a:cs typeface="Courier New"/>
                <a:sym typeface="Courier New"/>
              </a:rPr>
              <a:t># custom function name used to avoid clashes</a:t>
            </a:r>
            <a:endParaRPr sz="1100">
              <a:solidFill>
                <a:srgbClr val="FF9900"/>
              </a:solidFill>
              <a:latin typeface="Courier New"/>
              <a:ea typeface="Courier New"/>
              <a:cs typeface="Courier New"/>
              <a:sym typeface="Courier New"/>
            </a:endParaRPr>
          </a:p>
          <a:p>
            <a:pPr indent="0" lvl="0" marL="0" rtl="0" algn="l">
              <a:spcBef>
                <a:spcPts val="0"/>
              </a:spcBef>
              <a:spcAft>
                <a:spcPts val="0"/>
              </a:spcAft>
              <a:buNone/>
            </a:pPr>
            <a:r>
              <a:rPr lang="en" sz="1100">
                <a:solidFill>
                  <a:srgbClr val="4A86E8"/>
                </a:solidFill>
                <a:latin typeface="Courier New"/>
                <a:ea typeface="Courier New"/>
                <a:cs typeface="Courier New"/>
                <a:sym typeface="Courier New"/>
              </a:rPr>
              <a:t>cwords</a:t>
            </a:r>
            <a:r>
              <a:rPr lang="en" sz="1100">
                <a:latin typeface="Courier New"/>
                <a:ea typeface="Courier New"/>
                <a:cs typeface="Courier New"/>
                <a:sym typeface="Courier New"/>
              </a:rPr>
              <a:t>(</a:t>
            </a:r>
            <a:r>
              <a:rPr lang="en" sz="1100">
                <a:solidFill>
                  <a:srgbClr val="38761D"/>
                </a:solidFill>
                <a:latin typeface="Courier New"/>
                <a:ea typeface="Courier New"/>
                <a:cs typeface="Courier New"/>
                <a:sym typeface="Courier New"/>
              </a:rPr>
              <a:t>‘fix this for me pls.’</a:t>
            </a:r>
            <a:r>
              <a:rPr lang="en" sz="1100">
                <a:latin typeface="Courier New"/>
                <a:ea typeface="Courier New"/>
                <a:cs typeface="Courier New"/>
                <a:sym typeface="Courier New"/>
              </a:rPr>
              <a:t>)</a:t>
            </a:r>
            <a:endParaRPr sz="1100">
              <a:latin typeface="Courier New"/>
              <a:ea typeface="Courier New"/>
              <a:cs typeface="Courier New"/>
              <a:sym typeface="Courier New"/>
            </a:endParaRPr>
          </a:p>
          <a:p>
            <a:pPr indent="0" lvl="0" marL="0" rtl="0" algn="l">
              <a:spcBef>
                <a:spcPts val="0"/>
              </a:spcBef>
              <a:spcAft>
                <a:spcPts val="0"/>
              </a:spcAft>
              <a:buNone/>
            </a:pPr>
            <a:r>
              <a:t/>
            </a:r>
            <a:endParaRPr sz="1100">
              <a:latin typeface="Courier New"/>
              <a:ea typeface="Courier New"/>
              <a:cs typeface="Courier New"/>
              <a:sym typeface="Courier New"/>
            </a:endParaRPr>
          </a:p>
        </p:txBody>
      </p:sp>
      <p:sp>
        <p:nvSpPr>
          <p:cNvPr id="397" name="Google Shape;397;p56"/>
          <p:cNvSpPr txBox="1"/>
          <p:nvPr/>
        </p:nvSpPr>
        <p:spPr>
          <a:xfrm>
            <a:off x="5397050" y="2714850"/>
            <a:ext cx="3241800" cy="54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Lato"/>
                <a:ea typeface="Lato"/>
                <a:cs typeface="Lato"/>
                <a:sym typeface="Lato"/>
              </a:rPr>
              <a:t>Key:</a:t>
            </a:r>
            <a:endParaRPr b="1" u="sng">
              <a:latin typeface="Lato"/>
              <a:ea typeface="Lato"/>
              <a:cs typeface="Lato"/>
              <a:sym typeface="Lato"/>
            </a:endParaRPr>
          </a:p>
          <a:p>
            <a:pPr indent="0" lvl="0" marL="0" rtl="0" algn="l">
              <a:spcBef>
                <a:spcPts val="0"/>
              </a:spcBef>
              <a:spcAft>
                <a:spcPts val="0"/>
              </a:spcAft>
              <a:buNone/>
            </a:pPr>
            <a:r>
              <a:rPr lang="en">
                <a:solidFill>
                  <a:srgbClr val="980000"/>
                </a:solidFill>
                <a:latin typeface="Lato"/>
                <a:ea typeface="Lato"/>
                <a:cs typeface="Lato"/>
                <a:sym typeface="Lato"/>
              </a:rPr>
              <a:t>Module / File</a:t>
            </a:r>
            <a:endParaRPr>
              <a:solidFill>
                <a:srgbClr val="980000"/>
              </a:solidFill>
              <a:latin typeface="Lato"/>
              <a:ea typeface="Lato"/>
              <a:cs typeface="Lato"/>
              <a:sym typeface="Lato"/>
            </a:endParaRPr>
          </a:p>
          <a:p>
            <a:pPr indent="0" lvl="0" marL="0" rtl="0" algn="l">
              <a:spcBef>
                <a:spcPts val="0"/>
              </a:spcBef>
              <a:spcAft>
                <a:spcPts val="0"/>
              </a:spcAft>
              <a:buNone/>
            </a:pPr>
            <a:r>
              <a:rPr lang="en">
                <a:solidFill>
                  <a:srgbClr val="4A86E8"/>
                </a:solidFill>
                <a:latin typeface="Lato"/>
                <a:ea typeface="Lato"/>
                <a:cs typeface="Lato"/>
                <a:sym typeface="Lato"/>
              </a:rPr>
              <a:t>Function</a:t>
            </a:r>
            <a:endParaRPr>
              <a:latin typeface="Lato"/>
              <a:ea typeface="Lato"/>
              <a:cs typeface="Lato"/>
              <a:sym typeface="Lato"/>
            </a:endParaRPr>
          </a:p>
          <a:p>
            <a:pPr indent="0" lvl="0" marL="0" rtl="0" algn="l">
              <a:spcBef>
                <a:spcPts val="0"/>
              </a:spcBef>
              <a:spcAft>
                <a:spcPts val="0"/>
              </a:spcAft>
              <a:buNone/>
            </a:pPr>
            <a:r>
              <a:rPr lang="en">
                <a:solidFill>
                  <a:srgbClr val="38761D"/>
                </a:solidFill>
                <a:latin typeface="Lato"/>
                <a:ea typeface="Lato"/>
                <a:cs typeface="Lato"/>
                <a:sym typeface="Lato"/>
              </a:rPr>
              <a:t>Function Parameter </a:t>
            </a:r>
            <a:r>
              <a:rPr lang="en">
                <a:latin typeface="Lato"/>
                <a:ea typeface="Lato"/>
                <a:cs typeface="Lato"/>
                <a:sym typeface="Lato"/>
              </a:rPr>
              <a:t>(an object / variable being passed to a function)</a:t>
            </a:r>
            <a:endParaRPr>
              <a:latin typeface="Lato"/>
              <a:ea typeface="Lato"/>
              <a:cs typeface="Lato"/>
              <a:sym typeface="Lato"/>
            </a:endParaRPr>
          </a:p>
        </p:txBody>
      </p:sp>
      <p:cxnSp>
        <p:nvCxnSpPr>
          <p:cNvPr id="398" name="Google Shape;398;p56"/>
          <p:cNvCxnSpPr/>
          <p:nvPr/>
        </p:nvCxnSpPr>
        <p:spPr>
          <a:xfrm>
            <a:off x="760650" y="3078850"/>
            <a:ext cx="4256100" cy="0"/>
          </a:xfrm>
          <a:prstGeom prst="straightConnector1">
            <a:avLst/>
          </a:prstGeom>
          <a:noFill/>
          <a:ln cap="flat" cmpd="sng" w="9525">
            <a:solidFill>
              <a:srgbClr val="666666"/>
            </a:solidFill>
            <a:prstDash val="dash"/>
            <a:round/>
            <a:headEnd len="med" w="med" type="none"/>
            <a:tailEnd len="med" w="med" type="none"/>
          </a:ln>
        </p:spPr>
      </p:cxnSp>
      <p:cxnSp>
        <p:nvCxnSpPr>
          <p:cNvPr id="399" name="Google Shape;399;p56"/>
          <p:cNvCxnSpPr/>
          <p:nvPr/>
        </p:nvCxnSpPr>
        <p:spPr>
          <a:xfrm>
            <a:off x="760650" y="3625975"/>
            <a:ext cx="4256100" cy="0"/>
          </a:xfrm>
          <a:prstGeom prst="straightConnector1">
            <a:avLst/>
          </a:prstGeom>
          <a:noFill/>
          <a:ln cap="flat" cmpd="sng" w="9525">
            <a:solidFill>
              <a:srgbClr val="666666"/>
            </a:solidFill>
            <a:prstDash val="dash"/>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type="ctrTitle"/>
          </p:nvPr>
        </p:nvSpPr>
        <p:spPr>
          <a:xfrm>
            <a:off x="1529125" y="1926625"/>
            <a:ext cx="1429500" cy="79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solidFill>
                  <a:schemeClr val="accent5"/>
                </a:solidFill>
              </a:rPr>
              <a:t>Due Today</a:t>
            </a:r>
            <a:endParaRPr sz="2800">
              <a:solidFill>
                <a:schemeClr val="accent5"/>
              </a:solidFill>
            </a:endParaRPr>
          </a:p>
        </p:txBody>
      </p:sp>
      <p:sp>
        <p:nvSpPr>
          <p:cNvPr id="193" name="Google Shape;193;p30"/>
          <p:cNvSpPr txBox="1"/>
          <p:nvPr>
            <p:ph idx="1" type="subTitle"/>
          </p:nvPr>
        </p:nvSpPr>
        <p:spPr>
          <a:xfrm>
            <a:off x="472225" y="2927725"/>
            <a:ext cx="3543300" cy="167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accent5"/>
              </a:buClr>
              <a:buSzPts val="1800"/>
              <a:buChar char="●"/>
            </a:pPr>
            <a:r>
              <a:rPr lang="en" sz="1800">
                <a:solidFill>
                  <a:schemeClr val="accent5"/>
                </a:solidFill>
              </a:rPr>
              <a:t>Homework from last session</a:t>
            </a:r>
            <a:endParaRPr sz="1800">
              <a:solidFill>
                <a:schemeClr val="accent5"/>
              </a:solidFill>
            </a:endParaRPr>
          </a:p>
          <a:p>
            <a:pPr indent="-342900" lvl="0" marL="457200" rtl="0" algn="l">
              <a:spcBef>
                <a:spcPts val="0"/>
              </a:spcBef>
              <a:spcAft>
                <a:spcPts val="0"/>
              </a:spcAft>
              <a:buClr>
                <a:schemeClr val="accent5"/>
              </a:buClr>
              <a:buSzPts val="1800"/>
              <a:buChar char="●"/>
            </a:pPr>
            <a:r>
              <a:rPr lang="en" sz="1800">
                <a:solidFill>
                  <a:schemeClr val="accent5"/>
                </a:solidFill>
              </a:rPr>
              <a:t>Quiz on last session’s content</a:t>
            </a:r>
            <a:endParaRPr sz="1800">
              <a:solidFill>
                <a:schemeClr val="accent5"/>
              </a:solidFill>
            </a:endParaRPr>
          </a:p>
        </p:txBody>
      </p:sp>
      <p:sp>
        <p:nvSpPr>
          <p:cNvPr id="194" name="Google Shape;194;p30"/>
          <p:cNvSpPr txBox="1"/>
          <p:nvPr>
            <p:ph idx="2" type="ctrTitle"/>
          </p:nvPr>
        </p:nvSpPr>
        <p:spPr>
          <a:xfrm>
            <a:off x="5977662" y="1926625"/>
            <a:ext cx="1429500" cy="79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Due Next Week</a:t>
            </a:r>
            <a:endParaRPr sz="2800"/>
          </a:p>
        </p:txBody>
      </p:sp>
      <p:sp>
        <p:nvSpPr>
          <p:cNvPr id="195" name="Google Shape;195;p30"/>
          <p:cNvSpPr txBox="1"/>
          <p:nvPr>
            <p:ph idx="3" type="subTitle"/>
          </p:nvPr>
        </p:nvSpPr>
        <p:spPr>
          <a:xfrm>
            <a:off x="4920750" y="2927725"/>
            <a:ext cx="3543300" cy="167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Midterm study guide</a:t>
            </a:r>
            <a:endParaRPr sz="1800"/>
          </a:p>
          <a:p>
            <a:pPr indent="-342900" lvl="0" marL="457200" rtl="0" algn="l">
              <a:spcBef>
                <a:spcPts val="0"/>
              </a:spcBef>
              <a:spcAft>
                <a:spcPts val="0"/>
              </a:spcAft>
              <a:buSzPts val="1800"/>
              <a:buChar char="●"/>
            </a:pPr>
            <a:r>
              <a:rPr lang="en" sz="1800"/>
              <a:t>Midterm will take place!</a:t>
            </a:r>
            <a:endParaRPr sz="1800"/>
          </a:p>
        </p:txBody>
      </p:sp>
      <p:sp>
        <p:nvSpPr>
          <p:cNvPr id="196" name="Google Shape;196;p30"/>
          <p:cNvSpPr txBox="1"/>
          <p:nvPr>
            <p:ph idx="6"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Reminders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Dot Notation for Imported Functions</a:t>
            </a:r>
            <a:endParaRPr/>
          </a:p>
        </p:txBody>
      </p:sp>
      <p:cxnSp>
        <p:nvCxnSpPr>
          <p:cNvPr id="405" name="Google Shape;405;p57"/>
          <p:cNvCxnSpPr>
            <a:stCxn id="406" idx="0"/>
            <a:endCxn id="407" idx="2"/>
          </p:cNvCxnSpPr>
          <p:nvPr/>
        </p:nvCxnSpPr>
        <p:spPr>
          <a:xfrm rot="-5400000">
            <a:off x="1401000" y="2950900"/>
            <a:ext cx="552300" cy="600"/>
          </a:xfrm>
          <a:prstGeom prst="bentConnector3">
            <a:avLst>
              <a:gd fmla="val 50011" name="adj1"/>
            </a:avLst>
          </a:prstGeom>
          <a:noFill/>
          <a:ln cap="flat" cmpd="sng" w="19050">
            <a:solidFill>
              <a:srgbClr val="C2C2C2"/>
            </a:solidFill>
            <a:prstDash val="solid"/>
            <a:miter lim="8000"/>
            <a:headEnd len="sm" w="sm" type="none"/>
            <a:tailEnd len="sm" w="sm" type="none"/>
          </a:ln>
        </p:spPr>
      </p:cxnSp>
      <p:sp>
        <p:nvSpPr>
          <p:cNvPr id="407" name="Google Shape;407;p57"/>
          <p:cNvSpPr txBox="1"/>
          <p:nvPr/>
        </p:nvSpPr>
        <p:spPr>
          <a:xfrm>
            <a:off x="906600" y="2308625"/>
            <a:ext cx="1540500" cy="3663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A72A1E"/>
                </a:solidFill>
                <a:latin typeface="Roboto"/>
                <a:ea typeface="Roboto"/>
                <a:cs typeface="Roboto"/>
                <a:sym typeface="Roboto"/>
              </a:rPr>
              <a:t>Some Module</a:t>
            </a:r>
            <a:endParaRPr sz="1000">
              <a:solidFill>
                <a:srgbClr val="A72A1E"/>
              </a:solidFill>
              <a:latin typeface="Roboto"/>
              <a:ea typeface="Roboto"/>
              <a:cs typeface="Roboto"/>
              <a:sym typeface="Roboto"/>
            </a:endParaRPr>
          </a:p>
        </p:txBody>
      </p:sp>
      <p:sp>
        <p:nvSpPr>
          <p:cNvPr id="406" name="Google Shape;406;p57"/>
          <p:cNvSpPr txBox="1"/>
          <p:nvPr/>
        </p:nvSpPr>
        <p:spPr>
          <a:xfrm>
            <a:off x="907800" y="3227350"/>
            <a:ext cx="1538100" cy="3663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A86E8"/>
                </a:solidFill>
                <a:latin typeface="Roboto"/>
                <a:ea typeface="Roboto"/>
                <a:cs typeface="Roboto"/>
                <a:sym typeface="Roboto"/>
              </a:rPr>
              <a:t>Some Function in Module</a:t>
            </a:r>
            <a:endParaRPr sz="1000">
              <a:solidFill>
                <a:srgbClr val="4A86E8"/>
              </a:solidFill>
              <a:latin typeface="Roboto"/>
              <a:ea typeface="Roboto"/>
              <a:cs typeface="Roboto"/>
              <a:sym typeface="Roboto"/>
            </a:endParaRPr>
          </a:p>
        </p:txBody>
      </p:sp>
      <p:cxnSp>
        <p:nvCxnSpPr>
          <p:cNvPr id="408" name="Google Shape;408;p57"/>
          <p:cNvCxnSpPr/>
          <p:nvPr/>
        </p:nvCxnSpPr>
        <p:spPr>
          <a:xfrm rot="-5400000">
            <a:off x="1400700" y="3869500"/>
            <a:ext cx="552300" cy="600"/>
          </a:xfrm>
          <a:prstGeom prst="bentConnector3">
            <a:avLst>
              <a:gd fmla="val 50011" name="adj1"/>
            </a:avLst>
          </a:prstGeom>
          <a:noFill/>
          <a:ln cap="flat" cmpd="sng" w="19050">
            <a:solidFill>
              <a:srgbClr val="C2C2C2"/>
            </a:solidFill>
            <a:prstDash val="solid"/>
            <a:miter lim="8000"/>
            <a:headEnd len="sm" w="sm" type="none"/>
            <a:tailEnd len="sm" w="sm" type="none"/>
          </a:ln>
        </p:spPr>
      </p:cxnSp>
      <p:sp>
        <p:nvSpPr>
          <p:cNvPr id="409" name="Google Shape;409;p57"/>
          <p:cNvSpPr txBox="1"/>
          <p:nvPr/>
        </p:nvSpPr>
        <p:spPr>
          <a:xfrm>
            <a:off x="908100" y="4146075"/>
            <a:ext cx="1538100" cy="366300"/>
          </a:xfrm>
          <a:prstGeom prst="rect">
            <a:avLst/>
          </a:prstGeom>
          <a:noFill/>
          <a:ln cap="flat" cmpd="sng" w="1905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761D"/>
                </a:solidFill>
                <a:latin typeface="Roboto"/>
                <a:ea typeface="Roboto"/>
                <a:cs typeface="Roboto"/>
                <a:sym typeface="Roboto"/>
              </a:rPr>
              <a:t>Parameters the Function Needs</a:t>
            </a:r>
            <a:endParaRPr sz="1000">
              <a:solidFill>
                <a:srgbClr val="38761D"/>
              </a:solidFill>
              <a:latin typeface="Roboto"/>
              <a:ea typeface="Roboto"/>
              <a:cs typeface="Roboto"/>
              <a:sym typeface="Roboto"/>
            </a:endParaRPr>
          </a:p>
        </p:txBody>
      </p:sp>
      <p:sp>
        <p:nvSpPr>
          <p:cNvPr id="410" name="Google Shape;410;p57"/>
          <p:cNvSpPr txBox="1"/>
          <p:nvPr/>
        </p:nvSpPr>
        <p:spPr>
          <a:xfrm>
            <a:off x="136950" y="2767975"/>
            <a:ext cx="15405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This contains code for...</a:t>
            </a:r>
            <a:endParaRPr sz="900">
              <a:solidFill>
                <a:srgbClr val="999999"/>
              </a:solidFill>
              <a:latin typeface="Lato"/>
              <a:ea typeface="Lato"/>
              <a:cs typeface="Lato"/>
              <a:sym typeface="Lato"/>
            </a:endParaRPr>
          </a:p>
        </p:txBody>
      </p:sp>
      <p:sp>
        <p:nvSpPr>
          <p:cNvPr id="411" name="Google Shape;411;p57"/>
          <p:cNvSpPr txBox="1"/>
          <p:nvPr/>
        </p:nvSpPr>
        <p:spPr>
          <a:xfrm>
            <a:off x="95550" y="3686700"/>
            <a:ext cx="15405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This may require one or more...</a:t>
            </a:r>
            <a:endParaRPr sz="900">
              <a:solidFill>
                <a:srgbClr val="999999"/>
              </a:solidFill>
              <a:latin typeface="Lato"/>
              <a:ea typeface="Lato"/>
              <a:cs typeface="Lato"/>
              <a:sym typeface="Lato"/>
            </a:endParaRPr>
          </a:p>
        </p:txBody>
      </p:sp>
      <p:sp>
        <p:nvSpPr>
          <p:cNvPr id="412" name="Google Shape;412;p57"/>
          <p:cNvSpPr txBox="1"/>
          <p:nvPr/>
        </p:nvSpPr>
        <p:spPr>
          <a:xfrm>
            <a:off x="1676850" y="2767975"/>
            <a:ext cx="18213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These are separated by a DOT</a:t>
            </a:r>
            <a:endParaRPr sz="900">
              <a:solidFill>
                <a:srgbClr val="999999"/>
              </a:solidFill>
              <a:latin typeface="Lato"/>
              <a:ea typeface="Lato"/>
              <a:cs typeface="Lato"/>
              <a:sym typeface="Lato"/>
            </a:endParaRPr>
          </a:p>
        </p:txBody>
      </p:sp>
      <p:sp>
        <p:nvSpPr>
          <p:cNvPr id="413" name="Google Shape;413;p57"/>
          <p:cNvSpPr txBox="1"/>
          <p:nvPr/>
        </p:nvSpPr>
        <p:spPr>
          <a:xfrm>
            <a:off x="1839550" y="3686700"/>
            <a:ext cx="19533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These are separated by PARENTHESES</a:t>
            </a:r>
            <a:endParaRPr sz="900">
              <a:solidFill>
                <a:srgbClr val="999999"/>
              </a:solidFill>
              <a:latin typeface="Lato"/>
              <a:ea typeface="Lato"/>
              <a:cs typeface="Lato"/>
              <a:sym typeface="Lato"/>
            </a:endParaRPr>
          </a:p>
        </p:txBody>
      </p:sp>
      <p:cxnSp>
        <p:nvCxnSpPr>
          <p:cNvPr id="414" name="Google Shape;414;p57"/>
          <p:cNvCxnSpPr>
            <a:stCxn id="415" idx="0"/>
            <a:endCxn id="416" idx="2"/>
          </p:cNvCxnSpPr>
          <p:nvPr/>
        </p:nvCxnSpPr>
        <p:spPr>
          <a:xfrm rot="-5400000">
            <a:off x="4899175" y="2950900"/>
            <a:ext cx="552300" cy="600"/>
          </a:xfrm>
          <a:prstGeom prst="bentConnector3">
            <a:avLst>
              <a:gd fmla="val 50011" name="adj1"/>
            </a:avLst>
          </a:prstGeom>
          <a:noFill/>
          <a:ln cap="flat" cmpd="sng" w="19050">
            <a:solidFill>
              <a:srgbClr val="C2C2C2"/>
            </a:solidFill>
            <a:prstDash val="solid"/>
            <a:miter lim="8000"/>
            <a:headEnd len="sm" w="sm" type="none"/>
            <a:tailEnd len="sm" w="sm" type="none"/>
          </a:ln>
        </p:spPr>
      </p:cxnSp>
      <p:sp>
        <p:nvSpPr>
          <p:cNvPr id="416" name="Google Shape;416;p57"/>
          <p:cNvSpPr txBox="1"/>
          <p:nvPr/>
        </p:nvSpPr>
        <p:spPr>
          <a:xfrm>
            <a:off x="4404775" y="2308625"/>
            <a:ext cx="1540500" cy="3663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A72A1E"/>
                </a:solidFill>
                <a:latin typeface="Roboto"/>
                <a:ea typeface="Roboto"/>
                <a:cs typeface="Roboto"/>
                <a:sym typeface="Roboto"/>
              </a:rPr>
              <a:t>import string</a:t>
            </a:r>
            <a:endParaRPr sz="1000">
              <a:solidFill>
                <a:srgbClr val="A72A1E"/>
              </a:solidFill>
              <a:latin typeface="Roboto"/>
              <a:ea typeface="Roboto"/>
              <a:cs typeface="Roboto"/>
              <a:sym typeface="Roboto"/>
            </a:endParaRPr>
          </a:p>
        </p:txBody>
      </p:sp>
      <p:sp>
        <p:nvSpPr>
          <p:cNvPr id="415" name="Google Shape;415;p57"/>
          <p:cNvSpPr txBox="1"/>
          <p:nvPr/>
        </p:nvSpPr>
        <p:spPr>
          <a:xfrm>
            <a:off x="4405975" y="3227350"/>
            <a:ext cx="1538100" cy="3663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A86E8"/>
                </a:solidFill>
                <a:latin typeface="Roboto"/>
                <a:ea typeface="Roboto"/>
                <a:cs typeface="Roboto"/>
                <a:sym typeface="Roboto"/>
              </a:rPr>
              <a:t>string.capwords()</a:t>
            </a:r>
            <a:endParaRPr sz="1000">
              <a:solidFill>
                <a:srgbClr val="4A86E8"/>
              </a:solidFill>
              <a:latin typeface="Roboto"/>
              <a:ea typeface="Roboto"/>
              <a:cs typeface="Roboto"/>
              <a:sym typeface="Roboto"/>
            </a:endParaRPr>
          </a:p>
        </p:txBody>
      </p:sp>
      <p:cxnSp>
        <p:nvCxnSpPr>
          <p:cNvPr id="417" name="Google Shape;417;p57"/>
          <p:cNvCxnSpPr/>
          <p:nvPr/>
        </p:nvCxnSpPr>
        <p:spPr>
          <a:xfrm rot="-5400000">
            <a:off x="4898875" y="3869500"/>
            <a:ext cx="552300" cy="600"/>
          </a:xfrm>
          <a:prstGeom prst="bentConnector3">
            <a:avLst>
              <a:gd fmla="val 50011" name="adj1"/>
            </a:avLst>
          </a:prstGeom>
          <a:noFill/>
          <a:ln cap="flat" cmpd="sng" w="19050">
            <a:solidFill>
              <a:srgbClr val="C2C2C2"/>
            </a:solidFill>
            <a:prstDash val="solid"/>
            <a:miter lim="8000"/>
            <a:headEnd len="sm" w="sm" type="none"/>
            <a:tailEnd len="sm" w="sm" type="none"/>
          </a:ln>
        </p:spPr>
      </p:cxnSp>
      <p:sp>
        <p:nvSpPr>
          <p:cNvPr id="418" name="Google Shape;418;p57"/>
          <p:cNvSpPr txBox="1"/>
          <p:nvPr/>
        </p:nvSpPr>
        <p:spPr>
          <a:xfrm>
            <a:off x="4406275" y="4146075"/>
            <a:ext cx="1538100" cy="366300"/>
          </a:xfrm>
          <a:prstGeom prst="rect">
            <a:avLst/>
          </a:prstGeom>
          <a:noFill/>
          <a:ln cap="flat" cmpd="sng" w="1905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761D"/>
                </a:solidFill>
                <a:latin typeface="Roboto"/>
                <a:ea typeface="Roboto"/>
                <a:cs typeface="Roboto"/>
                <a:sym typeface="Roboto"/>
              </a:rPr>
              <a:t>some_lowercase_str</a:t>
            </a:r>
            <a:endParaRPr sz="1000">
              <a:solidFill>
                <a:srgbClr val="38761D"/>
              </a:solidFill>
              <a:latin typeface="Roboto"/>
              <a:ea typeface="Roboto"/>
              <a:cs typeface="Roboto"/>
              <a:sym typeface="Roboto"/>
            </a:endParaRPr>
          </a:p>
        </p:txBody>
      </p:sp>
      <p:sp>
        <p:nvSpPr>
          <p:cNvPr id="419" name="Google Shape;419;p57"/>
          <p:cNvSpPr txBox="1"/>
          <p:nvPr/>
        </p:nvSpPr>
        <p:spPr>
          <a:xfrm>
            <a:off x="3498150" y="2767975"/>
            <a:ext cx="15405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This contains code for...</a:t>
            </a:r>
            <a:endParaRPr sz="900">
              <a:solidFill>
                <a:srgbClr val="999999"/>
              </a:solidFill>
              <a:latin typeface="Lato"/>
              <a:ea typeface="Lato"/>
              <a:cs typeface="Lato"/>
              <a:sym typeface="Lato"/>
            </a:endParaRPr>
          </a:p>
        </p:txBody>
      </p:sp>
      <p:sp>
        <p:nvSpPr>
          <p:cNvPr id="420" name="Google Shape;420;p57"/>
          <p:cNvSpPr txBox="1"/>
          <p:nvPr/>
        </p:nvSpPr>
        <p:spPr>
          <a:xfrm>
            <a:off x="3498150" y="3686700"/>
            <a:ext cx="15405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This may require one or more...</a:t>
            </a:r>
            <a:endParaRPr sz="900">
              <a:solidFill>
                <a:srgbClr val="999999"/>
              </a:solidFill>
              <a:latin typeface="Lato"/>
              <a:ea typeface="Lato"/>
              <a:cs typeface="Lato"/>
              <a:sym typeface="Lato"/>
            </a:endParaRPr>
          </a:p>
        </p:txBody>
      </p:sp>
      <p:sp>
        <p:nvSpPr>
          <p:cNvPr id="421" name="Google Shape;421;p57"/>
          <p:cNvSpPr txBox="1"/>
          <p:nvPr/>
        </p:nvSpPr>
        <p:spPr>
          <a:xfrm>
            <a:off x="5312000" y="2767988"/>
            <a:ext cx="18213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These are separated by a DOT</a:t>
            </a:r>
            <a:endParaRPr sz="900">
              <a:solidFill>
                <a:srgbClr val="999999"/>
              </a:solidFill>
              <a:latin typeface="Lato"/>
              <a:ea typeface="Lato"/>
              <a:cs typeface="Lato"/>
              <a:sym typeface="Lato"/>
            </a:endParaRPr>
          </a:p>
        </p:txBody>
      </p:sp>
      <p:sp>
        <p:nvSpPr>
          <p:cNvPr id="422" name="Google Shape;422;p57"/>
          <p:cNvSpPr txBox="1"/>
          <p:nvPr/>
        </p:nvSpPr>
        <p:spPr>
          <a:xfrm>
            <a:off x="5311400" y="3686713"/>
            <a:ext cx="19533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99999"/>
                </a:solidFill>
                <a:latin typeface="Lato"/>
                <a:ea typeface="Lato"/>
                <a:cs typeface="Lato"/>
                <a:sym typeface="Lato"/>
              </a:rPr>
              <a:t>These are separated by PARENTHESES</a:t>
            </a:r>
            <a:endParaRPr sz="900">
              <a:solidFill>
                <a:srgbClr val="999999"/>
              </a:solidFill>
              <a:latin typeface="Lato"/>
              <a:ea typeface="Lato"/>
              <a:cs typeface="Lato"/>
              <a:sym typeface="Lato"/>
            </a:endParaRPr>
          </a:p>
        </p:txBody>
      </p:sp>
      <p:sp>
        <p:nvSpPr>
          <p:cNvPr id="423" name="Google Shape;423;p57"/>
          <p:cNvSpPr txBox="1"/>
          <p:nvPr/>
        </p:nvSpPr>
        <p:spPr>
          <a:xfrm>
            <a:off x="7003700" y="3134275"/>
            <a:ext cx="1953300" cy="1284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ourier New"/>
                <a:ea typeface="Courier New"/>
                <a:cs typeface="Courier New"/>
                <a:sym typeface="Courier New"/>
              </a:rPr>
              <a:t>import </a:t>
            </a:r>
            <a:r>
              <a:rPr lang="en" sz="1200">
                <a:solidFill>
                  <a:srgbClr val="980000"/>
                </a:solidFill>
                <a:latin typeface="Courier New"/>
                <a:ea typeface="Courier New"/>
                <a:cs typeface="Courier New"/>
                <a:sym typeface="Courier New"/>
              </a:rPr>
              <a:t>string</a:t>
            </a:r>
            <a:endParaRPr sz="1200">
              <a:solidFill>
                <a:srgbClr val="980000"/>
              </a:solidFill>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n" sz="1200">
                <a:latin typeface="Courier New"/>
                <a:ea typeface="Courier New"/>
                <a:cs typeface="Courier New"/>
                <a:sym typeface="Courier New"/>
              </a:rPr>
              <a:t>x = ‘lowercase’</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n" sz="1200">
                <a:solidFill>
                  <a:srgbClr val="980000"/>
                </a:solidFill>
                <a:latin typeface="Courier New"/>
                <a:ea typeface="Courier New"/>
                <a:cs typeface="Courier New"/>
                <a:sym typeface="Courier New"/>
              </a:rPr>
              <a:t>string</a:t>
            </a:r>
            <a:r>
              <a:rPr lang="en" sz="1200">
                <a:latin typeface="Courier New"/>
                <a:ea typeface="Courier New"/>
                <a:cs typeface="Courier New"/>
                <a:sym typeface="Courier New"/>
              </a:rPr>
              <a:t>.</a:t>
            </a:r>
            <a:r>
              <a:rPr lang="en" sz="1200">
                <a:solidFill>
                  <a:srgbClr val="4A86E8"/>
                </a:solidFill>
                <a:latin typeface="Courier New"/>
                <a:ea typeface="Courier New"/>
                <a:cs typeface="Courier New"/>
                <a:sym typeface="Courier New"/>
              </a:rPr>
              <a:t>capwords</a:t>
            </a:r>
            <a:r>
              <a:rPr lang="en" sz="1200">
                <a:latin typeface="Courier New"/>
                <a:ea typeface="Courier New"/>
                <a:cs typeface="Courier New"/>
                <a:sym typeface="Courier New"/>
              </a:rPr>
              <a:t>(</a:t>
            </a:r>
            <a:r>
              <a:rPr lang="en" sz="1200">
                <a:solidFill>
                  <a:srgbClr val="38761D"/>
                </a:solidFill>
                <a:latin typeface="Courier New"/>
                <a:ea typeface="Courier New"/>
                <a:cs typeface="Courier New"/>
                <a:sym typeface="Courier New"/>
              </a:rPr>
              <a:t>x</a:t>
            </a:r>
            <a:r>
              <a:rPr lang="en" sz="1200">
                <a:latin typeface="Courier New"/>
                <a:ea typeface="Courier New"/>
                <a:cs typeface="Courier New"/>
                <a:sym typeface="Courier New"/>
              </a:rPr>
              <a:t>)</a:t>
            </a:r>
            <a:endParaRPr sz="1200">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Parameters / Arguments</a:t>
            </a:r>
            <a:endParaRPr/>
          </a:p>
        </p:txBody>
      </p:sp>
      <p:sp>
        <p:nvSpPr>
          <p:cNvPr id="429" name="Google Shape;429;p5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functions need no data to run. Others need to know additional things.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print() # What are we printing??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string.capwords() # What are we capitalizing??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435" name="Google Shape;435;p5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Methods are a special kind of function. We’ll talk more about them later, but for now they are basically the same EXCEPT that they expect and require objects to be specified that they will operate on.</a:t>
            </a:r>
            <a:endParaRPr/>
          </a:p>
          <a:p>
            <a:pPr indent="-311150" lvl="0" marL="457200" rtl="0" algn="l">
              <a:spcBef>
                <a:spcPts val="0"/>
              </a:spcBef>
              <a:spcAft>
                <a:spcPts val="0"/>
              </a:spcAft>
              <a:buSzPts val="1300"/>
              <a:buChar char="●"/>
            </a:pPr>
            <a:r>
              <a:rPr lang="en"/>
              <a:t>To use a method, you use dot notation, too. The difference is that methods require you to list the OBJECT they work on and THEN the dot and THEN the method (different from our imported functions form the last example which featured the MODULE then the DOT then the FUNCTION).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Perils of Dot Notation: Module. function() or object.method()?</a:t>
            </a:r>
            <a:endParaRPr/>
          </a:p>
        </p:txBody>
      </p:sp>
      <p:sp>
        <p:nvSpPr>
          <p:cNvPr id="441" name="Google Shape;441;p60"/>
          <p:cNvSpPr txBox="1"/>
          <p:nvPr>
            <p:ph idx="1" type="body"/>
          </p:nvPr>
        </p:nvSpPr>
        <p:spPr>
          <a:xfrm>
            <a:off x="729450" y="2359050"/>
            <a:ext cx="7688700" cy="22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Is the following a function call or a method call? Or is it something else…?</a:t>
            </a:r>
            <a:endParaRPr b="1" u="sng"/>
          </a:p>
          <a:p>
            <a:pPr indent="0" lvl="0" marL="0" rtl="0" algn="l">
              <a:spcBef>
                <a:spcPts val="0"/>
              </a:spcBef>
              <a:spcAft>
                <a:spcPts val="0"/>
              </a:spcAft>
              <a:buNone/>
            </a:pPr>
            <a:r>
              <a:t/>
            </a:r>
            <a:endParaRPr/>
          </a:p>
          <a:p>
            <a:pPr indent="-295275" lvl="0" marL="457200" rtl="0" algn="l">
              <a:lnSpc>
                <a:spcPct val="135714"/>
              </a:lnSpc>
              <a:spcBef>
                <a:spcPts val="0"/>
              </a:spcBef>
              <a:spcAft>
                <a:spcPts val="0"/>
              </a:spcAft>
              <a:buSzPts val="1050"/>
              <a:buFont typeface="Courier New"/>
              <a:buAutoNum type="arabicPeriod"/>
            </a:pPr>
            <a:r>
              <a:rPr lang="en" sz="1050">
                <a:solidFill>
                  <a:srgbClr val="000000"/>
                </a:solidFill>
                <a:highlight>
                  <a:srgbClr val="FFFFFE"/>
                </a:highlight>
                <a:latin typeface="Courier New"/>
                <a:ea typeface="Courier New"/>
                <a:cs typeface="Courier New"/>
                <a:sym typeface="Courier New"/>
              </a:rPr>
              <a:t>string.capwords(</a:t>
            </a:r>
            <a:r>
              <a:rPr lang="en" sz="1050">
                <a:solidFill>
                  <a:srgbClr val="A31515"/>
                </a:solidFill>
                <a:highlight>
                  <a:srgbClr val="FFFFFE"/>
                </a:highlight>
                <a:latin typeface="Courier New"/>
                <a:ea typeface="Courier New"/>
                <a:cs typeface="Courier New"/>
                <a:sym typeface="Courier New"/>
              </a:rPr>
              <a:t>"capitalize this"</a:t>
            </a:r>
            <a:r>
              <a:rPr lang="en" sz="1050">
                <a:solidFill>
                  <a:srgbClr val="000000"/>
                </a:solidFill>
                <a:highlight>
                  <a:srgbClr val="FFFFFE"/>
                </a:highlight>
                <a:latin typeface="Courier New"/>
                <a:ea typeface="Courier New"/>
                <a:cs typeface="Courier New"/>
                <a:sym typeface="Courier New"/>
              </a:rPr>
              <a:t>)</a:t>
            </a:r>
            <a:endParaRPr sz="1050">
              <a:solidFill>
                <a:srgbClr val="000000"/>
              </a:solidFill>
              <a:highlight>
                <a:srgbClr val="FFFFFE"/>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AutoNum type="arabicPeriod"/>
            </a:pPr>
            <a:r>
              <a:rPr lang="en" sz="1050">
                <a:solidFill>
                  <a:srgbClr val="795E26"/>
                </a:solidFill>
                <a:highlight>
                  <a:srgbClr val="FFFFFE"/>
                </a:highlight>
                <a:latin typeface="Courier New"/>
                <a:ea typeface="Courier New"/>
                <a:cs typeface="Courier New"/>
                <a:sym typeface="Courier New"/>
              </a:rPr>
              <a:t>len</a:t>
            </a:r>
            <a:r>
              <a:rPr lang="en" sz="1050">
                <a:solidFill>
                  <a:srgbClr val="000000"/>
                </a:solidFill>
                <a:highlight>
                  <a:srgbClr val="FFFFFE"/>
                </a:highlight>
                <a:latin typeface="Courier New"/>
                <a:ea typeface="Courier New"/>
                <a:cs typeface="Courier New"/>
                <a:sym typeface="Courier New"/>
              </a:rPr>
              <a:t>(</a:t>
            </a:r>
            <a:r>
              <a:rPr lang="en" sz="1050">
                <a:solidFill>
                  <a:srgbClr val="A31515"/>
                </a:solidFill>
                <a:highlight>
                  <a:srgbClr val="FFFFFE"/>
                </a:highlight>
                <a:latin typeface="Courier New"/>
                <a:ea typeface="Courier New"/>
                <a:cs typeface="Courier New"/>
                <a:sym typeface="Courier New"/>
              </a:rPr>
              <a:t>"check the length of this"</a:t>
            </a:r>
            <a:r>
              <a:rPr lang="en" sz="1050">
                <a:solidFill>
                  <a:srgbClr val="000000"/>
                </a:solidFill>
                <a:highlight>
                  <a:srgbClr val="FFFFFE"/>
                </a:highlight>
                <a:latin typeface="Courier New"/>
                <a:ea typeface="Courier New"/>
                <a:cs typeface="Courier New"/>
                <a:sym typeface="Courier New"/>
              </a:rPr>
              <a:t>)</a:t>
            </a:r>
            <a:endParaRPr sz="1050">
              <a:solidFill>
                <a:srgbClr val="000000"/>
              </a:solidFill>
              <a:highlight>
                <a:srgbClr val="FFFFFE"/>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AutoNum type="arabicPeriod"/>
            </a:pPr>
            <a:r>
              <a:rPr lang="en" sz="1050">
                <a:solidFill>
                  <a:srgbClr val="A31515"/>
                </a:solidFill>
                <a:highlight>
                  <a:srgbClr val="FFFFFE"/>
                </a:highlight>
                <a:latin typeface="Courier New"/>
                <a:ea typeface="Courier New"/>
                <a:cs typeface="Courier New"/>
                <a:sym typeface="Courier New"/>
              </a:rPr>
              <a:t>"eeeeeeee"</a:t>
            </a:r>
            <a:r>
              <a:rPr lang="en" sz="1050">
                <a:solidFill>
                  <a:srgbClr val="000000"/>
                </a:solidFill>
                <a:highlight>
                  <a:srgbClr val="FFFFFE"/>
                </a:highlight>
                <a:latin typeface="Courier New"/>
                <a:ea typeface="Courier New"/>
                <a:cs typeface="Courier New"/>
                <a:sym typeface="Courier New"/>
              </a:rPr>
              <a:t>.count(</a:t>
            </a:r>
            <a:r>
              <a:rPr lang="en" sz="1050">
                <a:solidFill>
                  <a:srgbClr val="A31515"/>
                </a:solidFill>
                <a:highlight>
                  <a:srgbClr val="FFFFFE"/>
                </a:highlight>
                <a:latin typeface="Courier New"/>
                <a:ea typeface="Courier New"/>
                <a:cs typeface="Courier New"/>
                <a:sym typeface="Courier New"/>
              </a:rPr>
              <a:t>"e"</a:t>
            </a:r>
            <a:r>
              <a:rPr lang="en" sz="1050">
                <a:solidFill>
                  <a:srgbClr val="000000"/>
                </a:solidFill>
                <a:highlight>
                  <a:srgbClr val="FFFFFE"/>
                </a:highlight>
                <a:latin typeface="Courier New"/>
                <a:ea typeface="Courier New"/>
                <a:cs typeface="Courier New"/>
                <a:sym typeface="Courier New"/>
              </a:rPr>
              <a:t>)</a:t>
            </a:r>
            <a:endParaRPr sz="1050">
              <a:solidFill>
                <a:srgbClr val="000000"/>
              </a:solidFill>
              <a:highlight>
                <a:srgbClr val="FFFFFE"/>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AutoNum type="arabicPeriod"/>
            </a:pPr>
            <a:r>
              <a:rPr lang="en" sz="1050">
                <a:solidFill>
                  <a:srgbClr val="A31515"/>
                </a:solidFill>
                <a:highlight>
                  <a:srgbClr val="FFFFFE"/>
                </a:highlight>
                <a:latin typeface="Courier New"/>
                <a:ea typeface="Courier New"/>
                <a:cs typeface="Courier New"/>
                <a:sym typeface="Courier New"/>
              </a:rPr>
              <a:t>"SwApCaSe"</a:t>
            </a:r>
            <a:r>
              <a:rPr lang="en" sz="1050">
                <a:solidFill>
                  <a:srgbClr val="000000"/>
                </a:solidFill>
                <a:highlight>
                  <a:srgbClr val="FFFFFE"/>
                </a:highlight>
                <a:latin typeface="Courier New"/>
                <a:ea typeface="Courier New"/>
                <a:cs typeface="Courier New"/>
                <a:sym typeface="Courier New"/>
              </a:rPr>
              <a:t>.swapcase()</a:t>
            </a:r>
            <a:endParaRPr sz="1050">
              <a:solidFill>
                <a:srgbClr val="000000"/>
              </a:solidFill>
              <a:highlight>
                <a:srgbClr val="FFFFFE"/>
              </a:highlight>
              <a:latin typeface="Courier New"/>
              <a:ea typeface="Courier New"/>
              <a:cs typeface="Courier New"/>
              <a:sym typeface="Courier New"/>
            </a:endParaRPr>
          </a:p>
          <a:p>
            <a:pPr indent="-295275" lvl="0" marL="457200" rtl="0" algn="l">
              <a:lnSpc>
                <a:spcPct val="135714"/>
              </a:lnSpc>
              <a:spcBef>
                <a:spcPts val="0"/>
              </a:spcBef>
              <a:spcAft>
                <a:spcPts val="0"/>
              </a:spcAft>
              <a:buClr>
                <a:srgbClr val="000000"/>
              </a:buClr>
              <a:buSzPts val="1050"/>
              <a:buFont typeface="Courier New"/>
              <a:buAutoNum type="arabicPeriod"/>
            </a:pPr>
            <a:r>
              <a:rPr lang="en" sz="1050">
                <a:solidFill>
                  <a:srgbClr val="000000"/>
                </a:solidFill>
                <a:highlight>
                  <a:srgbClr val="FFFFFE"/>
                </a:highlight>
                <a:latin typeface="Courier New"/>
                <a:ea typeface="Courier New"/>
                <a:cs typeface="Courier New"/>
                <a:sym typeface="Courier New"/>
              </a:rPr>
              <a:t>string.ascii_letters</a:t>
            </a:r>
            <a:endParaRPr/>
          </a:p>
          <a:p>
            <a:pPr indent="-295275" lvl="0" marL="457200" rtl="0" algn="l">
              <a:lnSpc>
                <a:spcPct val="135714"/>
              </a:lnSpc>
              <a:spcBef>
                <a:spcPts val="0"/>
              </a:spcBef>
              <a:spcAft>
                <a:spcPts val="0"/>
              </a:spcAft>
              <a:buSzPts val="1050"/>
              <a:buFont typeface="Courier New"/>
              <a:buAutoNum type="arabicPeriod"/>
            </a:pPr>
            <a:r>
              <a:rPr lang="en" sz="1050">
                <a:solidFill>
                  <a:srgbClr val="A31515"/>
                </a:solidFill>
                <a:highlight>
                  <a:srgbClr val="FFFFFE"/>
                </a:highlight>
                <a:latin typeface="Courier New"/>
                <a:ea typeface="Courier New"/>
                <a:cs typeface="Courier New"/>
                <a:sym typeface="Courier New"/>
              </a:rPr>
              <a:t>"abcdefg012345"</a:t>
            </a:r>
            <a:r>
              <a:rPr lang="en" sz="1050">
                <a:solidFill>
                  <a:srgbClr val="000000"/>
                </a:solidFill>
                <a:highlight>
                  <a:srgbClr val="FFFFFE"/>
                </a:highlight>
                <a:latin typeface="Courier New"/>
                <a:ea typeface="Courier New"/>
                <a:cs typeface="Courier New"/>
                <a:sym typeface="Courier New"/>
              </a:rPr>
              <a:t>.count(string.ascii_letters[</a:t>
            </a:r>
            <a:r>
              <a:rPr lang="en" sz="1050">
                <a:solidFill>
                  <a:srgbClr val="09885A"/>
                </a:solidFill>
                <a:highlight>
                  <a:srgbClr val="FFFFFE"/>
                </a:highlight>
                <a:latin typeface="Courier New"/>
                <a:ea typeface="Courier New"/>
                <a:cs typeface="Courier New"/>
                <a:sym typeface="Courier New"/>
              </a:rPr>
              <a:t>0</a:t>
            </a:r>
            <a:r>
              <a:rPr lang="en" sz="1050">
                <a:solidFill>
                  <a:srgbClr val="000000"/>
                </a:solidFill>
                <a:highlight>
                  <a:srgbClr val="FFFFFE"/>
                </a:highlight>
                <a:latin typeface="Courier New"/>
                <a:ea typeface="Courier New"/>
                <a:cs typeface="Courier New"/>
                <a:sym typeface="Courier New"/>
              </a:rPr>
              <a:t>])</a:t>
            </a:r>
            <a:endParaRPr sz="1050">
              <a:solidFill>
                <a:srgbClr val="000000"/>
              </a:solidFill>
              <a:highlight>
                <a:srgbClr val="FFFFFE"/>
              </a:highlight>
              <a:latin typeface="Courier New"/>
              <a:ea typeface="Courier New"/>
              <a:cs typeface="Courier New"/>
              <a:sym typeface="Courier New"/>
            </a:endParaRPr>
          </a:p>
          <a:p>
            <a:pPr indent="-295275" lvl="0" marL="457200" rtl="0" algn="l">
              <a:lnSpc>
                <a:spcPct val="135714"/>
              </a:lnSpc>
              <a:spcBef>
                <a:spcPts val="0"/>
              </a:spcBef>
              <a:spcAft>
                <a:spcPts val="0"/>
              </a:spcAft>
              <a:buClr>
                <a:srgbClr val="000000"/>
              </a:buClr>
              <a:buSzPts val="1050"/>
              <a:buFont typeface="Courier New"/>
              <a:buAutoNum type="arabicPeriod"/>
            </a:pPr>
            <a:r>
              <a:rPr lang="en" sz="1050">
                <a:solidFill>
                  <a:srgbClr val="000000"/>
                </a:solidFill>
                <a:highlight>
                  <a:srgbClr val="FFFFFE"/>
                </a:highlight>
                <a:latin typeface="Courier New"/>
                <a:ea typeface="Courier New"/>
                <a:cs typeface="Courier New"/>
                <a:sym typeface="Courier New"/>
              </a:rPr>
              <a:t>bool(</a:t>
            </a:r>
            <a:r>
              <a:rPr lang="en" sz="1050">
                <a:solidFill>
                  <a:srgbClr val="795E26"/>
                </a:solidFill>
                <a:highlight>
                  <a:srgbClr val="FFFFFE"/>
                </a:highlight>
                <a:latin typeface="Courier New"/>
                <a:ea typeface="Courier New"/>
                <a:cs typeface="Courier New"/>
                <a:sym typeface="Courier New"/>
              </a:rPr>
              <a:t>len</a:t>
            </a:r>
            <a:r>
              <a:rPr lang="en" sz="1050">
                <a:solidFill>
                  <a:srgbClr val="000000"/>
                </a:solidFill>
                <a:highlight>
                  <a:srgbClr val="FFFFFE"/>
                </a:highlight>
                <a:latin typeface="Courier New"/>
                <a:ea typeface="Courier New"/>
                <a:cs typeface="Courier New"/>
                <a:sym typeface="Courier New"/>
              </a:rPr>
              <a:t>(string.capwords(string.ascii_letters.swapcase())[</a:t>
            </a:r>
            <a:r>
              <a:rPr lang="en" sz="1050">
                <a:solidFill>
                  <a:srgbClr val="09885A"/>
                </a:solidFill>
                <a:highlight>
                  <a:srgbClr val="FFFFFE"/>
                </a:highlight>
                <a:latin typeface="Courier New"/>
                <a:ea typeface="Courier New"/>
                <a:cs typeface="Courier New"/>
                <a:sym typeface="Courier New"/>
              </a:rPr>
              <a:t>0</a:t>
            </a:r>
            <a:r>
              <a:rPr lang="en" sz="1050">
                <a:solidFill>
                  <a:srgbClr val="000000"/>
                </a:solidFill>
                <a:highlight>
                  <a:srgbClr val="FFFFFE"/>
                </a:highlight>
                <a:latin typeface="Courier New"/>
                <a:ea typeface="Courier New"/>
                <a:cs typeface="Courier New"/>
                <a:sym typeface="Courier New"/>
              </a:rPr>
              <a:t>]))</a:t>
            </a:r>
            <a:endParaRPr sz="1050">
              <a:solidFill>
                <a:srgbClr val="000000"/>
              </a:solidFill>
              <a:highlight>
                <a:srgbClr val="FFFFFE"/>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Conditionals</a:t>
            </a:r>
            <a:endParaRPr/>
          </a:p>
        </p:txBody>
      </p:sp>
      <p:sp>
        <p:nvSpPr>
          <p:cNvPr id="447" name="Google Shape;447;p6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Conditional logic enables you to create branches in your code so that if one scenario unfolds your code returns one answer, or proceeds to a specific set of code, and if another scenario unfolds you get a separate answer, or go to a different branch of code.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a:t>
            </a:r>
            <a:endParaRPr/>
          </a:p>
          <a:p>
            <a:pPr indent="0" lvl="0" marL="0" rtl="0" algn="l">
              <a:spcBef>
                <a:spcPts val="0"/>
              </a:spcBef>
              <a:spcAft>
                <a:spcPts val="0"/>
              </a:spcAft>
              <a:buNone/>
            </a:pPr>
            <a:r>
              <a:rPr lang="en"/>
              <a:t>elif</a:t>
            </a:r>
            <a:endParaRPr/>
          </a:p>
          <a:p>
            <a:pPr indent="0" lvl="0" marL="0" rtl="0" algn="l">
              <a:spcBef>
                <a:spcPts val="0"/>
              </a:spcBef>
              <a:spcAft>
                <a:spcPts val="0"/>
              </a:spcAft>
              <a:buNone/>
            </a:pPr>
            <a:r>
              <a:rPr lang="en"/>
              <a:t>else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are the three terms used in conditional statements in Python.  </a:t>
            </a:r>
            <a:endParaRPr/>
          </a:p>
          <a:p>
            <a:pPr indent="0" lvl="0" marL="0" rtl="0" algn="l">
              <a:spcBef>
                <a:spcPts val="0"/>
              </a:spcBef>
              <a:spcAft>
                <a:spcPts val="0"/>
              </a:spcAft>
              <a:buNone/>
            </a:pPr>
            <a:r>
              <a:t/>
            </a:r>
            <a:endParaRPr/>
          </a:p>
        </p:txBody>
      </p:sp>
      <p:sp>
        <p:nvSpPr>
          <p:cNvPr id="448" name="Google Shape;448;p61"/>
          <p:cNvSpPr txBox="1"/>
          <p:nvPr>
            <p:ph idx="1" type="subTitle"/>
          </p:nvPr>
        </p:nvSpPr>
        <p:spPr>
          <a:xfrm>
            <a:off x="730000" y="1947350"/>
            <a:ext cx="3300900" cy="23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the professor is on-time commence class, elif the professor is less than ten minutes late commence class when professor arrives, else if the professor is ten or minutes late then students leave class.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6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if, elif, and else</a:t>
            </a:r>
            <a:endParaRPr/>
          </a:p>
        </p:txBody>
      </p:sp>
      <p:sp>
        <p:nvSpPr>
          <p:cNvPr id="454" name="Google Shape;454;p62"/>
          <p:cNvSpPr txBox="1"/>
          <p:nvPr>
            <p:ph idx="1" type="body"/>
          </p:nvPr>
        </p:nvSpPr>
        <p:spPr>
          <a:xfrm>
            <a:off x="729450" y="18305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are testing two possible scenarios then you just need </a:t>
            </a:r>
            <a:r>
              <a:rPr b="1" lang="en"/>
              <a:t>if and else</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 are testing more than two scenarios </a:t>
            </a:r>
            <a:r>
              <a:rPr b="1" lang="en"/>
              <a:t>use if for the first scenario, elif for the alternatives, and else for the final option</a:t>
            </a:r>
            <a:r>
              <a:rPr lang="en"/>
              <a:t>. </a:t>
            </a:r>
            <a:endParaRPr/>
          </a:p>
        </p:txBody>
      </p:sp>
      <p:pic>
        <p:nvPicPr>
          <p:cNvPr id="455" name="Google Shape;455;p62"/>
          <p:cNvPicPr preferRelativeResize="0"/>
          <p:nvPr/>
        </p:nvPicPr>
        <p:blipFill>
          <a:blip r:embed="rId3">
            <a:alphaModFix/>
          </a:blip>
          <a:stretch>
            <a:fillRect/>
          </a:stretch>
        </p:blipFill>
        <p:spPr>
          <a:xfrm>
            <a:off x="2655138" y="2182275"/>
            <a:ext cx="3833723" cy="1055700"/>
          </a:xfrm>
          <a:prstGeom prst="rect">
            <a:avLst/>
          </a:prstGeom>
          <a:noFill/>
          <a:ln>
            <a:noFill/>
          </a:ln>
        </p:spPr>
      </p:pic>
      <p:pic>
        <p:nvPicPr>
          <p:cNvPr id="456" name="Google Shape;456;p62"/>
          <p:cNvPicPr preferRelativeResize="0"/>
          <p:nvPr/>
        </p:nvPicPr>
        <p:blipFill>
          <a:blip r:embed="rId4">
            <a:alphaModFix/>
          </a:blip>
          <a:stretch>
            <a:fillRect/>
          </a:stretch>
        </p:blipFill>
        <p:spPr>
          <a:xfrm>
            <a:off x="2683126" y="3566400"/>
            <a:ext cx="3777748" cy="14436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6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Loops</a:t>
            </a:r>
            <a:endParaRPr/>
          </a:p>
        </p:txBody>
      </p:sp>
      <p:sp>
        <p:nvSpPr>
          <p:cNvPr id="462" name="Google Shape;462;p6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For loops are used to loop over all items in a specified list.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Read them as “For each item in this specific list, do this specific thing.”</a:t>
            </a:r>
            <a:endParaRPr sz="1600"/>
          </a:p>
          <a:p>
            <a:pPr indent="0" lvl="0" marL="0" rtl="0" algn="l">
              <a:spcBef>
                <a:spcPts val="0"/>
              </a:spcBef>
              <a:spcAft>
                <a:spcPts val="0"/>
              </a:spcAft>
              <a:buNone/>
            </a:pPr>
            <a:r>
              <a:rPr lang="en" sz="1600"/>
              <a:t> </a:t>
            </a:r>
            <a:endParaRPr sz="1600"/>
          </a:p>
        </p:txBody>
      </p:sp>
      <p:sp>
        <p:nvSpPr>
          <p:cNvPr id="463" name="Google Shape;463;p63"/>
          <p:cNvSpPr txBox="1"/>
          <p:nvPr>
            <p:ph idx="1" type="subTitle"/>
          </p:nvPr>
        </p:nvSpPr>
        <p:spPr>
          <a:xfrm>
            <a:off x="730000" y="2031650"/>
            <a:ext cx="3300900" cy="154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usage:</a:t>
            </a:r>
            <a:endParaRPr/>
          </a:p>
          <a:p>
            <a:pPr indent="-330200" lvl="0" marL="457200" rtl="0" algn="l">
              <a:spcBef>
                <a:spcPts val="0"/>
              </a:spcBef>
              <a:spcAft>
                <a:spcPts val="0"/>
              </a:spcAft>
              <a:buSzPts val="1600"/>
              <a:buChar char="-"/>
            </a:pPr>
            <a:r>
              <a:rPr lang="en"/>
              <a:t>For each student in the course, assign them a random grade.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6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loops</a:t>
            </a:r>
            <a:endParaRPr/>
          </a:p>
        </p:txBody>
      </p:sp>
      <p:sp>
        <p:nvSpPr>
          <p:cNvPr id="469" name="Google Shape;469;p64"/>
          <p:cNvSpPr txBox="1"/>
          <p:nvPr>
            <p:ph idx="1" type="body"/>
          </p:nvPr>
        </p:nvSpPr>
        <p:spPr>
          <a:xfrm>
            <a:off x="729450" y="2078875"/>
            <a:ext cx="2379600" cy="71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for </a:t>
            </a:r>
            <a:r>
              <a:rPr b="1" i="1" lang="en" sz="1600"/>
              <a:t>each item </a:t>
            </a:r>
            <a:r>
              <a:rPr b="1" lang="en" sz="1600"/>
              <a:t>in </a:t>
            </a:r>
            <a:r>
              <a:rPr b="1" i="1" lang="en" sz="1600"/>
              <a:t>this list:</a:t>
            </a:r>
            <a:endParaRPr b="1" i="1" sz="1600"/>
          </a:p>
          <a:p>
            <a:pPr indent="0" lvl="0" marL="0" rtl="0" algn="l">
              <a:spcBef>
                <a:spcPts val="0"/>
              </a:spcBef>
              <a:spcAft>
                <a:spcPts val="0"/>
              </a:spcAft>
              <a:buNone/>
            </a:pPr>
            <a:r>
              <a:rPr b="1" i="1" lang="en" sz="1600"/>
              <a:t>	do this thing</a:t>
            </a:r>
            <a:endParaRPr b="1" i="1"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p:txBody>
      </p:sp>
      <p:pic>
        <p:nvPicPr>
          <p:cNvPr id="470" name="Google Shape;470;p64"/>
          <p:cNvPicPr preferRelativeResize="0"/>
          <p:nvPr/>
        </p:nvPicPr>
        <p:blipFill>
          <a:blip r:embed="rId3">
            <a:alphaModFix/>
          </a:blip>
          <a:stretch>
            <a:fillRect/>
          </a:stretch>
        </p:blipFill>
        <p:spPr>
          <a:xfrm>
            <a:off x="2688000" y="2517475"/>
            <a:ext cx="5730151" cy="2368259"/>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65"/>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Summary: Midterm Concepts</a:t>
            </a:r>
            <a:endParaRPr/>
          </a:p>
        </p:txBody>
      </p:sp>
      <p:sp>
        <p:nvSpPr>
          <p:cNvPr id="476" name="Google Shape;476;p65"/>
          <p:cNvSpPr txBox="1"/>
          <p:nvPr/>
        </p:nvSpPr>
        <p:spPr>
          <a:xfrm>
            <a:off x="325300" y="1036850"/>
            <a:ext cx="14115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t>Data Types</a:t>
            </a:r>
            <a:endParaRPr b="1" sz="900"/>
          </a:p>
          <a:p>
            <a:pPr indent="0" lvl="0" marL="0" rtl="0" algn="l">
              <a:spcBef>
                <a:spcPts val="0"/>
              </a:spcBef>
              <a:spcAft>
                <a:spcPts val="0"/>
              </a:spcAft>
              <a:buNone/>
            </a:pPr>
            <a:r>
              <a:rPr lang="en" sz="900">
                <a:solidFill>
                  <a:schemeClr val="accent2"/>
                </a:solidFill>
              </a:rPr>
              <a:t>None</a:t>
            </a:r>
            <a:endParaRPr sz="900">
              <a:solidFill>
                <a:schemeClr val="accent2"/>
              </a:solidFill>
            </a:endParaRPr>
          </a:p>
          <a:p>
            <a:pPr indent="0" lvl="0" marL="0" rtl="0" algn="l">
              <a:spcBef>
                <a:spcPts val="0"/>
              </a:spcBef>
              <a:spcAft>
                <a:spcPts val="0"/>
              </a:spcAft>
              <a:buNone/>
            </a:pPr>
            <a:r>
              <a:rPr lang="en" sz="900">
                <a:solidFill>
                  <a:schemeClr val="accent2"/>
                </a:solidFill>
              </a:rPr>
              <a:t>Integer</a:t>
            </a:r>
            <a:endParaRPr sz="900">
              <a:solidFill>
                <a:schemeClr val="accent2"/>
              </a:solidFill>
            </a:endParaRPr>
          </a:p>
          <a:p>
            <a:pPr indent="0" lvl="0" marL="0" rtl="0" algn="l">
              <a:spcBef>
                <a:spcPts val="0"/>
              </a:spcBef>
              <a:spcAft>
                <a:spcPts val="0"/>
              </a:spcAft>
              <a:buNone/>
            </a:pPr>
            <a:r>
              <a:rPr lang="en" sz="900">
                <a:solidFill>
                  <a:schemeClr val="accent2"/>
                </a:solidFill>
              </a:rPr>
              <a:t>Floating Point</a:t>
            </a:r>
            <a:endParaRPr sz="900">
              <a:solidFill>
                <a:schemeClr val="accent2"/>
              </a:solidFill>
            </a:endParaRPr>
          </a:p>
          <a:p>
            <a:pPr indent="0" lvl="0" marL="0" rtl="0" algn="l">
              <a:spcBef>
                <a:spcPts val="0"/>
              </a:spcBef>
              <a:spcAft>
                <a:spcPts val="0"/>
              </a:spcAft>
              <a:buNone/>
            </a:pPr>
            <a:r>
              <a:rPr lang="en" sz="900">
                <a:solidFill>
                  <a:schemeClr val="accent2"/>
                </a:solidFill>
              </a:rPr>
              <a:t>Boolean</a:t>
            </a:r>
            <a:endParaRPr sz="900">
              <a:solidFill>
                <a:schemeClr val="accent2"/>
              </a:solidFill>
            </a:endParaRPr>
          </a:p>
          <a:p>
            <a:pPr indent="0" lvl="0" marL="0" rtl="0" algn="l">
              <a:spcBef>
                <a:spcPts val="0"/>
              </a:spcBef>
              <a:spcAft>
                <a:spcPts val="0"/>
              </a:spcAft>
              <a:buNone/>
            </a:pPr>
            <a:r>
              <a:rPr lang="en" sz="900">
                <a:solidFill>
                  <a:schemeClr val="accent2"/>
                </a:solidFill>
              </a:rPr>
              <a:t>String</a:t>
            </a:r>
            <a:endParaRPr sz="900">
              <a:solidFill>
                <a:schemeClr val="accent2"/>
              </a:solidFill>
            </a:endParaRPr>
          </a:p>
          <a:p>
            <a:pPr indent="0" lvl="0" marL="0" rtl="0" algn="l">
              <a:spcBef>
                <a:spcPts val="0"/>
              </a:spcBef>
              <a:spcAft>
                <a:spcPts val="0"/>
              </a:spcAft>
              <a:buNone/>
            </a:pPr>
            <a:r>
              <a:rPr lang="en" sz="900">
                <a:solidFill>
                  <a:schemeClr val="accent2"/>
                </a:solidFill>
              </a:rPr>
              <a:t>List</a:t>
            </a:r>
            <a:endParaRPr sz="900">
              <a:solidFill>
                <a:schemeClr val="accent2"/>
              </a:solidFill>
            </a:endParaRPr>
          </a:p>
          <a:p>
            <a:pPr indent="0" lvl="0" marL="0" rtl="0" algn="l">
              <a:spcBef>
                <a:spcPts val="0"/>
              </a:spcBef>
              <a:spcAft>
                <a:spcPts val="0"/>
              </a:spcAft>
              <a:buNone/>
            </a:pPr>
            <a:r>
              <a:rPr lang="en" sz="900">
                <a:solidFill>
                  <a:schemeClr val="accent2"/>
                </a:solidFill>
              </a:rPr>
              <a:t>Dictionary</a:t>
            </a:r>
            <a:endParaRPr sz="900">
              <a:solidFill>
                <a:schemeClr val="accent2"/>
              </a:solidFill>
            </a:endParaRPr>
          </a:p>
          <a:p>
            <a:pPr indent="0" lvl="0" marL="0" rtl="0" algn="l">
              <a:spcBef>
                <a:spcPts val="0"/>
              </a:spcBef>
              <a:spcAft>
                <a:spcPts val="0"/>
              </a:spcAft>
              <a:buNone/>
            </a:pPr>
            <a:r>
              <a:rPr lang="en" sz="900">
                <a:solidFill>
                  <a:schemeClr val="accent2"/>
                </a:solidFill>
              </a:rPr>
              <a:t>Tuple</a:t>
            </a:r>
            <a:endParaRPr sz="900">
              <a:solidFill>
                <a:schemeClr val="accent2"/>
              </a:solidFill>
            </a:endParaRPr>
          </a:p>
          <a:p>
            <a:pPr indent="0" lvl="0" marL="0" rtl="0" algn="l">
              <a:spcBef>
                <a:spcPts val="0"/>
              </a:spcBef>
              <a:spcAft>
                <a:spcPts val="0"/>
              </a:spcAft>
              <a:buNone/>
            </a:pPr>
            <a:r>
              <a:rPr lang="en" sz="900">
                <a:solidFill>
                  <a:schemeClr val="accent2"/>
                </a:solidFill>
              </a:rPr>
              <a:t>Set</a:t>
            </a:r>
            <a:endParaRPr sz="900">
              <a:solidFill>
                <a:schemeClr val="accent2"/>
              </a:solidFill>
            </a:endParaRPr>
          </a:p>
        </p:txBody>
      </p:sp>
      <p:sp>
        <p:nvSpPr>
          <p:cNvPr id="477" name="Google Shape;477;p65"/>
          <p:cNvSpPr txBox="1"/>
          <p:nvPr/>
        </p:nvSpPr>
        <p:spPr>
          <a:xfrm>
            <a:off x="4791125" y="1097825"/>
            <a:ext cx="26769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t>Operators</a:t>
            </a:r>
            <a:endParaRPr b="1" sz="900"/>
          </a:p>
          <a:p>
            <a:pPr indent="0" lvl="0" marL="0" rtl="0" algn="l">
              <a:spcBef>
                <a:spcPts val="0"/>
              </a:spcBef>
              <a:spcAft>
                <a:spcPts val="0"/>
              </a:spcAft>
              <a:buNone/>
            </a:pPr>
            <a:r>
              <a:rPr lang="en" sz="900">
                <a:solidFill>
                  <a:schemeClr val="accent2"/>
                </a:solidFill>
              </a:rPr>
              <a:t>Arithmetic</a:t>
            </a:r>
            <a:endParaRPr sz="900">
              <a:solidFill>
                <a:schemeClr val="accent2"/>
              </a:solidFill>
            </a:endParaRPr>
          </a:p>
          <a:p>
            <a:pPr indent="0" lvl="0" marL="0" rtl="0" algn="l">
              <a:spcBef>
                <a:spcPts val="0"/>
              </a:spcBef>
              <a:spcAft>
                <a:spcPts val="0"/>
              </a:spcAft>
              <a:buNone/>
            </a:pPr>
            <a:r>
              <a:rPr lang="en" sz="900">
                <a:solidFill>
                  <a:schemeClr val="accent2"/>
                </a:solidFill>
              </a:rPr>
              <a:t>Comparison</a:t>
            </a:r>
            <a:endParaRPr sz="900">
              <a:solidFill>
                <a:schemeClr val="accent2"/>
              </a:solidFill>
            </a:endParaRPr>
          </a:p>
          <a:p>
            <a:pPr indent="0" lvl="0" marL="0" rtl="0" algn="l">
              <a:spcBef>
                <a:spcPts val="0"/>
              </a:spcBef>
              <a:spcAft>
                <a:spcPts val="0"/>
              </a:spcAft>
              <a:buNone/>
            </a:pPr>
            <a:r>
              <a:rPr lang="en" sz="900">
                <a:solidFill>
                  <a:schemeClr val="accent2"/>
                </a:solidFill>
              </a:rPr>
              <a:t>And, Or, Not</a:t>
            </a:r>
            <a:endParaRPr i="1" sz="900">
              <a:solidFill>
                <a:schemeClr val="accent2"/>
              </a:solidFill>
            </a:endParaRPr>
          </a:p>
          <a:p>
            <a:pPr indent="0" lvl="0" marL="0" rtl="0" algn="l">
              <a:spcBef>
                <a:spcPts val="0"/>
              </a:spcBef>
              <a:spcAft>
                <a:spcPts val="0"/>
              </a:spcAft>
              <a:buNone/>
            </a:pPr>
            <a:r>
              <a:rPr lang="en" sz="900">
                <a:solidFill>
                  <a:schemeClr val="accent2"/>
                </a:solidFill>
              </a:rPr>
              <a:t>Use of : when setting off a conditional statement</a:t>
            </a:r>
            <a:endParaRPr sz="900">
              <a:solidFill>
                <a:schemeClr val="accent2"/>
              </a:solidFill>
            </a:endParaRPr>
          </a:p>
          <a:p>
            <a:pPr indent="0" lvl="0" marL="0" rtl="0" algn="l">
              <a:spcBef>
                <a:spcPts val="0"/>
              </a:spcBef>
              <a:spcAft>
                <a:spcPts val="0"/>
              </a:spcAft>
              <a:buNone/>
            </a:pPr>
            <a:r>
              <a:rPr lang="en" sz="900">
                <a:solidFill>
                  <a:schemeClr val="accent2"/>
                </a:solidFill>
              </a:rPr>
              <a:t>: when used as a slice operator</a:t>
            </a:r>
            <a:endParaRPr sz="900">
              <a:solidFill>
                <a:schemeClr val="accent2"/>
              </a:solidFill>
            </a:endParaRPr>
          </a:p>
          <a:p>
            <a:pPr indent="0" lvl="0" marL="0" rtl="0" algn="l">
              <a:spcBef>
                <a:spcPts val="0"/>
              </a:spcBef>
              <a:spcAft>
                <a:spcPts val="0"/>
              </a:spcAft>
              <a:buNone/>
            </a:pPr>
            <a:r>
              <a:rPr lang="en" sz="900">
                <a:solidFill>
                  <a:schemeClr val="accent2"/>
                </a:solidFill>
              </a:rPr>
              <a:t>Del</a:t>
            </a:r>
            <a:endParaRPr sz="900">
              <a:solidFill>
                <a:schemeClr val="accent2"/>
              </a:solidFill>
            </a:endParaRPr>
          </a:p>
          <a:p>
            <a:pPr indent="0" lvl="0" marL="0" rtl="0" algn="l">
              <a:spcBef>
                <a:spcPts val="0"/>
              </a:spcBef>
              <a:spcAft>
                <a:spcPts val="0"/>
              </a:spcAft>
              <a:buNone/>
            </a:pPr>
            <a:r>
              <a:t/>
            </a:r>
            <a:endParaRPr b="1" sz="900"/>
          </a:p>
          <a:p>
            <a:pPr indent="0" lvl="0" marL="0" rtl="0" algn="l">
              <a:spcBef>
                <a:spcPts val="0"/>
              </a:spcBef>
              <a:spcAft>
                <a:spcPts val="0"/>
              </a:spcAft>
              <a:buNone/>
            </a:pPr>
            <a:r>
              <a:rPr b="1" lang="en" sz="900"/>
              <a:t>Keywords / Expressions</a:t>
            </a:r>
            <a:endParaRPr b="1" sz="900"/>
          </a:p>
          <a:p>
            <a:pPr indent="0" lvl="0" marL="0" rtl="0" algn="l">
              <a:spcBef>
                <a:spcPts val="0"/>
              </a:spcBef>
              <a:spcAft>
                <a:spcPts val="0"/>
              </a:spcAft>
              <a:buNone/>
            </a:pPr>
            <a:r>
              <a:rPr lang="en" sz="900">
                <a:solidFill>
                  <a:schemeClr val="accent2"/>
                </a:solidFill>
              </a:rPr>
              <a:t>Conditional Statements (if, elif, else)</a:t>
            </a:r>
            <a:endParaRPr sz="900">
              <a:solidFill>
                <a:schemeClr val="accent2"/>
              </a:solidFill>
            </a:endParaRPr>
          </a:p>
          <a:p>
            <a:pPr indent="0" lvl="0" marL="0" rtl="0" algn="l">
              <a:spcBef>
                <a:spcPts val="0"/>
              </a:spcBef>
              <a:spcAft>
                <a:spcPts val="0"/>
              </a:spcAft>
              <a:buNone/>
            </a:pPr>
            <a:r>
              <a:rPr lang="en" sz="900">
                <a:solidFill>
                  <a:schemeClr val="accent2"/>
                </a:solidFill>
              </a:rPr>
              <a:t>Slice Notation (aka [start:stop:step])</a:t>
            </a:r>
            <a:endParaRPr sz="900">
              <a:solidFill>
                <a:schemeClr val="accent2"/>
              </a:solidFill>
            </a:endParaRPr>
          </a:p>
          <a:p>
            <a:pPr indent="0" lvl="0" marL="0" rtl="0" algn="l">
              <a:spcBef>
                <a:spcPts val="0"/>
              </a:spcBef>
              <a:spcAft>
                <a:spcPts val="0"/>
              </a:spcAft>
              <a:buNone/>
            </a:pPr>
            <a:r>
              <a:rPr lang="en" sz="900">
                <a:solidFill>
                  <a:schemeClr val="accent2"/>
                </a:solidFill>
              </a:rPr>
              <a:t>For Loop</a:t>
            </a:r>
            <a:endParaRPr i="1" sz="900">
              <a:solidFill>
                <a:schemeClr val="accent2"/>
              </a:solidFill>
            </a:endParaRPr>
          </a:p>
          <a:p>
            <a:pPr indent="0" lvl="0" marL="0" rtl="0" algn="l">
              <a:spcBef>
                <a:spcPts val="0"/>
              </a:spcBef>
              <a:spcAft>
                <a:spcPts val="0"/>
              </a:spcAft>
              <a:buNone/>
            </a:pPr>
            <a:r>
              <a:rPr lang="en" sz="900">
                <a:solidFill>
                  <a:schemeClr val="accent2"/>
                </a:solidFill>
              </a:rPr>
              <a:t>List Comprehension</a:t>
            </a:r>
            <a:endParaRPr sz="900">
              <a:solidFill>
                <a:schemeClr val="accent2"/>
              </a:solidFill>
            </a:endParaRPr>
          </a:p>
          <a:p>
            <a:pPr indent="0" lvl="0" marL="0" rtl="0" algn="l">
              <a:spcBef>
                <a:spcPts val="0"/>
              </a:spcBef>
              <a:spcAft>
                <a:spcPts val="0"/>
              </a:spcAft>
              <a:buNone/>
            </a:pPr>
            <a:r>
              <a:t/>
            </a:r>
            <a:endParaRPr b="1" sz="900"/>
          </a:p>
          <a:p>
            <a:pPr indent="0" lvl="0" marL="0" rtl="0" algn="l">
              <a:spcBef>
                <a:spcPts val="0"/>
              </a:spcBef>
              <a:spcAft>
                <a:spcPts val="0"/>
              </a:spcAft>
              <a:buNone/>
            </a:pPr>
            <a:r>
              <a:rPr b="1" lang="en" sz="900"/>
              <a:t>Functions</a:t>
            </a:r>
            <a:endParaRPr b="1" sz="900"/>
          </a:p>
          <a:p>
            <a:pPr indent="0" lvl="0" marL="0" rtl="0" algn="l">
              <a:spcBef>
                <a:spcPts val="0"/>
              </a:spcBef>
              <a:spcAft>
                <a:spcPts val="0"/>
              </a:spcAft>
              <a:buNone/>
            </a:pPr>
            <a:r>
              <a:rPr lang="en" sz="900">
                <a:solidFill>
                  <a:schemeClr val="accent2"/>
                </a:solidFill>
              </a:rPr>
              <a:t>print()</a:t>
            </a:r>
            <a:endParaRPr sz="900">
              <a:solidFill>
                <a:schemeClr val="accent2"/>
              </a:solidFill>
            </a:endParaRPr>
          </a:p>
          <a:p>
            <a:pPr indent="0" lvl="0" marL="0" rtl="0" algn="l">
              <a:spcBef>
                <a:spcPts val="0"/>
              </a:spcBef>
              <a:spcAft>
                <a:spcPts val="0"/>
              </a:spcAft>
              <a:buNone/>
            </a:pPr>
            <a:r>
              <a:rPr lang="en" sz="900">
                <a:solidFill>
                  <a:schemeClr val="accent2"/>
                </a:solidFill>
              </a:rPr>
              <a:t>display()</a:t>
            </a:r>
            <a:endParaRPr sz="900">
              <a:solidFill>
                <a:schemeClr val="accent2"/>
              </a:solidFill>
            </a:endParaRPr>
          </a:p>
          <a:p>
            <a:pPr indent="0" lvl="0" marL="0" rtl="0" algn="l">
              <a:spcBef>
                <a:spcPts val="0"/>
              </a:spcBef>
              <a:spcAft>
                <a:spcPts val="0"/>
              </a:spcAft>
              <a:buNone/>
            </a:pPr>
            <a:r>
              <a:rPr lang="en" sz="900">
                <a:solidFill>
                  <a:schemeClr val="accent2"/>
                </a:solidFill>
              </a:rPr>
              <a:t>help()</a:t>
            </a:r>
            <a:endParaRPr sz="900">
              <a:solidFill>
                <a:schemeClr val="accent2"/>
              </a:solidFill>
            </a:endParaRPr>
          </a:p>
          <a:p>
            <a:pPr indent="0" lvl="0" marL="0" rtl="0" algn="l">
              <a:spcBef>
                <a:spcPts val="0"/>
              </a:spcBef>
              <a:spcAft>
                <a:spcPts val="0"/>
              </a:spcAft>
              <a:buNone/>
            </a:pPr>
            <a:r>
              <a:rPr lang="en" sz="900">
                <a:solidFill>
                  <a:schemeClr val="accent2"/>
                </a:solidFill>
              </a:rPr>
              <a:t>type()</a:t>
            </a:r>
            <a:endParaRPr sz="900">
              <a:solidFill>
                <a:schemeClr val="accent2"/>
              </a:solidFill>
            </a:endParaRPr>
          </a:p>
          <a:p>
            <a:pPr indent="0" lvl="0" marL="0" rtl="0" algn="l">
              <a:spcBef>
                <a:spcPts val="0"/>
              </a:spcBef>
              <a:spcAft>
                <a:spcPts val="0"/>
              </a:spcAft>
              <a:buNone/>
            </a:pPr>
            <a:r>
              <a:rPr lang="en" sz="900">
                <a:solidFill>
                  <a:schemeClr val="accent2"/>
                </a:solidFill>
              </a:rPr>
              <a:t>isinstance()</a:t>
            </a:r>
            <a:endParaRPr sz="900">
              <a:solidFill>
                <a:schemeClr val="accent2"/>
              </a:solidFill>
            </a:endParaRPr>
          </a:p>
          <a:p>
            <a:pPr indent="0" lvl="0" marL="0" rtl="0" algn="l">
              <a:spcBef>
                <a:spcPts val="0"/>
              </a:spcBef>
              <a:spcAft>
                <a:spcPts val="0"/>
              </a:spcAft>
              <a:buNone/>
            </a:pPr>
            <a:r>
              <a:rPr lang="en" sz="900">
                <a:solidFill>
                  <a:schemeClr val="accent2"/>
                </a:solidFill>
              </a:rPr>
              <a:t>len()</a:t>
            </a:r>
            <a:endParaRPr sz="900">
              <a:solidFill>
                <a:schemeClr val="accent2"/>
              </a:solidFill>
            </a:endParaRPr>
          </a:p>
          <a:p>
            <a:pPr indent="0" lvl="0" marL="0" rtl="0" algn="l">
              <a:spcBef>
                <a:spcPts val="0"/>
              </a:spcBef>
              <a:spcAft>
                <a:spcPts val="0"/>
              </a:spcAft>
              <a:buNone/>
            </a:pPr>
            <a:r>
              <a:rPr lang="en" sz="900">
                <a:solidFill>
                  <a:schemeClr val="accent2"/>
                </a:solidFill>
              </a:rPr>
              <a:t>chr()</a:t>
            </a:r>
            <a:endParaRPr sz="900">
              <a:solidFill>
                <a:schemeClr val="accent2"/>
              </a:solidFill>
            </a:endParaRPr>
          </a:p>
          <a:p>
            <a:pPr indent="0" lvl="0" marL="0" rtl="0" algn="l">
              <a:spcBef>
                <a:spcPts val="0"/>
              </a:spcBef>
              <a:spcAft>
                <a:spcPts val="0"/>
              </a:spcAft>
              <a:buNone/>
            </a:pPr>
            <a:r>
              <a:rPr lang="en" sz="900">
                <a:solidFill>
                  <a:schemeClr val="accent2"/>
                </a:solidFill>
              </a:rPr>
              <a:t>ord()</a:t>
            </a:r>
            <a:endParaRPr sz="900">
              <a:solidFill>
                <a:schemeClr val="accent2"/>
              </a:solidFill>
            </a:endParaRPr>
          </a:p>
          <a:p>
            <a:pPr indent="0" lvl="0" marL="0" rtl="0" algn="l">
              <a:spcBef>
                <a:spcPts val="0"/>
              </a:spcBef>
              <a:spcAft>
                <a:spcPts val="0"/>
              </a:spcAft>
              <a:buNone/>
            </a:pPr>
            <a:r>
              <a:rPr lang="en" sz="900">
                <a:solidFill>
                  <a:schemeClr val="accent2"/>
                </a:solidFill>
              </a:rPr>
              <a:t>sorted()</a:t>
            </a:r>
            <a:endParaRPr sz="900">
              <a:solidFill>
                <a:schemeClr val="accent2"/>
              </a:solidFill>
            </a:endParaRPr>
          </a:p>
          <a:p>
            <a:pPr indent="0" lvl="0" marL="0" rtl="0" algn="l">
              <a:spcBef>
                <a:spcPts val="0"/>
              </a:spcBef>
              <a:spcAft>
                <a:spcPts val="0"/>
              </a:spcAft>
              <a:buNone/>
            </a:pPr>
            <a:r>
              <a:t/>
            </a:r>
            <a:endParaRPr sz="900"/>
          </a:p>
          <a:p>
            <a:pPr indent="0" lvl="0" marL="0" rtl="0" algn="l">
              <a:spcBef>
                <a:spcPts val="0"/>
              </a:spcBef>
              <a:spcAft>
                <a:spcPts val="0"/>
              </a:spcAft>
              <a:buNone/>
            </a:pPr>
            <a:r>
              <a:t/>
            </a:r>
            <a:endParaRPr b="1" sz="900"/>
          </a:p>
        </p:txBody>
      </p:sp>
      <p:sp>
        <p:nvSpPr>
          <p:cNvPr id="478" name="Google Shape;478;p65"/>
          <p:cNvSpPr txBox="1"/>
          <p:nvPr/>
        </p:nvSpPr>
        <p:spPr>
          <a:xfrm>
            <a:off x="7576325" y="1097825"/>
            <a:ext cx="1125000" cy="374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00"/>
              <a:t>Methods</a:t>
            </a:r>
            <a:endParaRPr b="1" sz="700"/>
          </a:p>
          <a:p>
            <a:pPr indent="0" lvl="0" marL="0" rtl="0" algn="l">
              <a:spcBef>
                <a:spcPts val="0"/>
              </a:spcBef>
              <a:spcAft>
                <a:spcPts val="0"/>
              </a:spcAft>
              <a:buNone/>
            </a:pPr>
            <a:r>
              <a:rPr lang="en" sz="700">
                <a:solidFill>
                  <a:schemeClr val="accent2"/>
                </a:solidFill>
              </a:rPr>
              <a:t>str.lower()</a:t>
            </a:r>
            <a:endParaRPr sz="700">
              <a:solidFill>
                <a:schemeClr val="accent2"/>
              </a:solidFill>
            </a:endParaRPr>
          </a:p>
          <a:p>
            <a:pPr indent="0" lvl="0" marL="0" rtl="0" algn="l">
              <a:spcBef>
                <a:spcPts val="0"/>
              </a:spcBef>
              <a:spcAft>
                <a:spcPts val="0"/>
              </a:spcAft>
              <a:buNone/>
            </a:pPr>
            <a:r>
              <a:rPr lang="en" sz="700">
                <a:solidFill>
                  <a:schemeClr val="accent2"/>
                </a:solidFill>
              </a:rPr>
              <a:t>str.upper()</a:t>
            </a:r>
            <a:endParaRPr sz="700">
              <a:solidFill>
                <a:schemeClr val="accent2"/>
              </a:solidFill>
            </a:endParaRPr>
          </a:p>
          <a:p>
            <a:pPr indent="0" lvl="0" marL="0" rtl="0" algn="l">
              <a:spcBef>
                <a:spcPts val="0"/>
              </a:spcBef>
              <a:spcAft>
                <a:spcPts val="0"/>
              </a:spcAft>
              <a:buNone/>
            </a:pPr>
            <a:r>
              <a:rPr lang="en" sz="700">
                <a:solidFill>
                  <a:schemeClr val="accent2"/>
                </a:solidFill>
              </a:rPr>
              <a:t>str.strip()</a:t>
            </a:r>
            <a:endParaRPr sz="700">
              <a:solidFill>
                <a:schemeClr val="accent2"/>
              </a:solidFill>
            </a:endParaRPr>
          </a:p>
          <a:p>
            <a:pPr indent="0" lvl="0" marL="0" rtl="0" algn="l">
              <a:spcBef>
                <a:spcPts val="0"/>
              </a:spcBef>
              <a:spcAft>
                <a:spcPts val="0"/>
              </a:spcAft>
              <a:buNone/>
            </a:pPr>
            <a:r>
              <a:rPr lang="en" sz="700">
                <a:solidFill>
                  <a:schemeClr val="accent2"/>
                </a:solidFill>
              </a:rPr>
              <a:t>str.split()</a:t>
            </a:r>
            <a:endParaRPr sz="700">
              <a:solidFill>
                <a:schemeClr val="accent2"/>
              </a:solidFill>
            </a:endParaRPr>
          </a:p>
          <a:p>
            <a:pPr indent="0" lvl="0" marL="0" rtl="0" algn="l">
              <a:spcBef>
                <a:spcPts val="0"/>
              </a:spcBef>
              <a:spcAft>
                <a:spcPts val="0"/>
              </a:spcAft>
              <a:buNone/>
            </a:pPr>
            <a:r>
              <a:rPr lang="en" sz="700">
                <a:solidFill>
                  <a:schemeClr val="accent2"/>
                </a:solidFill>
              </a:rPr>
              <a:t>str.splitlines()</a:t>
            </a:r>
            <a:endParaRPr sz="700">
              <a:solidFill>
                <a:schemeClr val="accent2"/>
              </a:solidFill>
            </a:endParaRPr>
          </a:p>
          <a:p>
            <a:pPr indent="0" lvl="0" marL="0" rtl="0" algn="l">
              <a:spcBef>
                <a:spcPts val="0"/>
              </a:spcBef>
              <a:spcAft>
                <a:spcPts val="0"/>
              </a:spcAft>
              <a:buNone/>
            </a:pPr>
            <a:r>
              <a:rPr lang="en" sz="700">
                <a:solidFill>
                  <a:schemeClr val="accent2"/>
                </a:solidFill>
              </a:rPr>
              <a:t>str.join()</a:t>
            </a:r>
            <a:endParaRPr sz="700">
              <a:solidFill>
                <a:schemeClr val="accent2"/>
              </a:solidFill>
            </a:endParaRPr>
          </a:p>
          <a:p>
            <a:pPr indent="0" lvl="0" marL="0" rtl="0" algn="l">
              <a:spcBef>
                <a:spcPts val="0"/>
              </a:spcBef>
              <a:spcAft>
                <a:spcPts val="0"/>
              </a:spcAft>
              <a:buNone/>
            </a:pPr>
            <a:r>
              <a:rPr lang="en" sz="700">
                <a:solidFill>
                  <a:schemeClr val="accent2"/>
                </a:solidFill>
              </a:rPr>
              <a:t>list.append()</a:t>
            </a:r>
            <a:endParaRPr sz="700">
              <a:solidFill>
                <a:schemeClr val="accent2"/>
              </a:solidFill>
            </a:endParaRPr>
          </a:p>
          <a:p>
            <a:pPr indent="0" lvl="0" marL="0" rtl="0" algn="l">
              <a:spcBef>
                <a:spcPts val="0"/>
              </a:spcBef>
              <a:spcAft>
                <a:spcPts val="0"/>
              </a:spcAft>
              <a:buNone/>
            </a:pPr>
            <a:r>
              <a:rPr lang="en" sz="700">
                <a:solidFill>
                  <a:schemeClr val="accent2"/>
                </a:solidFill>
              </a:rPr>
              <a:t>list.extend()</a:t>
            </a:r>
            <a:endParaRPr sz="700">
              <a:solidFill>
                <a:schemeClr val="accent2"/>
              </a:solidFill>
            </a:endParaRPr>
          </a:p>
          <a:p>
            <a:pPr indent="0" lvl="0" marL="0" rtl="0" algn="l">
              <a:spcBef>
                <a:spcPts val="0"/>
              </a:spcBef>
              <a:spcAft>
                <a:spcPts val="0"/>
              </a:spcAft>
              <a:buNone/>
            </a:pPr>
            <a:r>
              <a:rPr lang="en" sz="700">
                <a:solidFill>
                  <a:schemeClr val="accent2"/>
                </a:solidFill>
              </a:rPr>
              <a:t>list.remove()</a:t>
            </a:r>
            <a:endParaRPr sz="700">
              <a:solidFill>
                <a:schemeClr val="accent2"/>
              </a:solidFill>
            </a:endParaRPr>
          </a:p>
          <a:p>
            <a:pPr indent="0" lvl="0" marL="0" rtl="0" algn="l">
              <a:spcBef>
                <a:spcPts val="0"/>
              </a:spcBef>
              <a:spcAft>
                <a:spcPts val="0"/>
              </a:spcAft>
              <a:buNone/>
            </a:pPr>
            <a:r>
              <a:rPr lang="en" sz="700">
                <a:solidFill>
                  <a:schemeClr val="accent2"/>
                </a:solidFill>
              </a:rPr>
              <a:t>list.clear()</a:t>
            </a:r>
            <a:endParaRPr sz="700">
              <a:solidFill>
                <a:schemeClr val="accent2"/>
              </a:solidFill>
            </a:endParaRPr>
          </a:p>
          <a:p>
            <a:pPr indent="0" lvl="0" marL="0" rtl="0" algn="l">
              <a:spcBef>
                <a:spcPts val="0"/>
              </a:spcBef>
              <a:spcAft>
                <a:spcPts val="0"/>
              </a:spcAft>
              <a:buNone/>
            </a:pPr>
            <a:r>
              <a:rPr lang="en" sz="700">
                <a:solidFill>
                  <a:schemeClr val="accent2"/>
                </a:solidFill>
              </a:rPr>
              <a:t>list.pop()</a:t>
            </a:r>
            <a:endParaRPr sz="700">
              <a:solidFill>
                <a:schemeClr val="accent2"/>
              </a:solidFill>
            </a:endParaRPr>
          </a:p>
          <a:p>
            <a:pPr indent="0" lvl="0" marL="0" rtl="0" algn="l">
              <a:spcBef>
                <a:spcPts val="0"/>
              </a:spcBef>
              <a:spcAft>
                <a:spcPts val="0"/>
              </a:spcAft>
              <a:buNone/>
            </a:pPr>
            <a:r>
              <a:rPr lang="en" sz="700">
                <a:solidFill>
                  <a:schemeClr val="accent2"/>
                </a:solidFill>
              </a:rPr>
              <a:t>list.sort()</a:t>
            </a:r>
            <a:endParaRPr b="1" sz="700">
              <a:solidFill>
                <a:srgbClr val="217BAC"/>
              </a:solidFill>
            </a:endParaRPr>
          </a:p>
          <a:p>
            <a:pPr indent="0" lvl="0" marL="0" rtl="0" algn="l">
              <a:spcBef>
                <a:spcPts val="0"/>
              </a:spcBef>
              <a:spcAft>
                <a:spcPts val="0"/>
              </a:spcAft>
              <a:buNone/>
            </a:pPr>
            <a:r>
              <a:rPr lang="en" sz="700">
                <a:solidFill>
                  <a:srgbClr val="217BAC"/>
                </a:solidFill>
              </a:rPr>
              <a:t>dict.update()</a:t>
            </a:r>
            <a:endParaRPr sz="700">
              <a:solidFill>
                <a:srgbClr val="217BAC"/>
              </a:solidFill>
            </a:endParaRPr>
          </a:p>
          <a:p>
            <a:pPr indent="0" lvl="0" marL="0" rtl="0" algn="l">
              <a:spcBef>
                <a:spcPts val="0"/>
              </a:spcBef>
              <a:spcAft>
                <a:spcPts val="0"/>
              </a:spcAft>
              <a:buNone/>
            </a:pPr>
            <a:r>
              <a:rPr lang="en" sz="700">
                <a:solidFill>
                  <a:srgbClr val="217BAC"/>
                </a:solidFill>
              </a:rPr>
              <a:t>dict.get()</a:t>
            </a:r>
            <a:endParaRPr sz="700">
              <a:solidFill>
                <a:srgbClr val="217BAC"/>
              </a:solidFill>
            </a:endParaRPr>
          </a:p>
          <a:p>
            <a:pPr indent="0" lvl="0" marL="0" rtl="0" algn="l">
              <a:spcBef>
                <a:spcPts val="0"/>
              </a:spcBef>
              <a:spcAft>
                <a:spcPts val="0"/>
              </a:spcAft>
              <a:buNone/>
            </a:pPr>
            <a:r>
              <a:rPr lang="en" sz="700">
                <a:solidFill>
                  <a:srgbClr val="217BAC"/>
                </a:solidFill>
              </a:rPr>
              <a:t>dict.clear()</a:t>
            </a:r>
            <a:endParaRPr sz="700">
              <a:solidFill>
                <a:srgbClr val="217BAC"/>
              </a:solidFill>
            </a:endParaRPr>
          </a:p>
          <a:p>
            <a:pPr indent="0" lvl="0" marL="0" rtl="0" algn="l">
              <a:spcBef>
                <a:spcPts val="0"/>
              </a:spcBef>
              <a:spcAft>
                <a:spcPts val="0"/>
              </a:spcAft>
              <a:buNone/>
            </a:pPr>
            <a:r>
              <a:rPr lang="en" sz="700">
                <a:solidFill>
                  <a:srgbClr val="217BAC"/>
                </a:solidFill>
              </a:rPr>
              <a:t>dict.pop()</a:t>
            </a:r>
            <a:endParaRPr sz="700">
              <a:solidFill>
                <a:srgbClr val="217BAC"/>
              </a:solidFill>
            </a:endParaRPr>
          </a:p>
          <a:p>
            <a:pPr indent="0" lvl="0" marL="0" rtl="0" algn="l">
              <a:spcBef>
                <a:spcPts val="0"/>
              </a:spcBef>
              <a:spcAft>
                <a:spcPts val="0"/>
              </a:spcAft>
              <a:buNone/>
            </a:pPr>
            <a:r>
              <a:rPr lang="en" sz="700">
                <a:solidFill>
                  <a:srgbClr val="217BAC"/>
                </a:solidFill>
              </a:rPr>
              <a:t>dict.popitems()</a:t>
            </a:r>
            <a:endParaRPr sz="700">
              <a:solidFill>
                <a:srgbClr val="217BAC"/>
              </a:solidFill>
            </a:endParaRPr>
          </a:p>
          <a:p>
            <a:pPr indent="0" lvl="0" marL="0" rtl="0" algn="l">
              <a:spcBef>
                <a:spcPts val="0"/>
              </a:spcBef>
              <a:spcAft>
                <a:spcPts val="0"/>
              </a:spcAft>
              <a:buNone/>
            </a:pPr>
            <a:r>
              <a:rPr lang="en" sz="700">
                <a:solidFill>
                  <a:srgbClr val="217BAC"/>
                </a:solidFill>
              </a:rPr>
              <a:t>dict.setdefault()</a:t>
            </a:r>
            <a:endParaRPr sz="700">
              <a:solidFill>
                <a:srgbClr val="217BAC"/>
              </a:solidFill>
            </a:endParaRPr>
          </a:p>
          <a:p>
            <a:pPr indent="0" lvl="0" marL="0" rtl="0" algn="l">
              <a:spcBef>
                <a:spcPts val="0"/>
              </a:spcBef>
              <a:spcAft>
                <a:spcPts val="0"/>
              </a:spcAft>
              <a:buNone/>
            </a:pPr>
            <a:r>
              <a:rPr lang="en" sz="700">
                <a:solidFill>
                  <a:srgbClr val="217BAC"/>
                </a:solidFill>
              </a:rPr>
              <a:t>dict.items()</a:t>
            </a:r>
            <a:endParaRPr sz="700">
              <a:solidFill>
                <a:srgbClr val="217BAC"/>
              </a:solidFill>
            </a:endParaRPr>
          </a:p>
          <a:p>
            <a:pPr indent="0" lvl="0" marL="0" rtl="0" algn="l">
              <a:spcBef>
                <a:spcPts val="0"/>
              </a:spcBef>
              <a:spcAft>
                <a:spcPts val="0"/>
              </a:spcAft>
              <a:buNone/>
            </a:pPr>
            <a:r>
              <a:rPr lang="en" sz="700">
                <a:solidFill>
                  <a:srgbClr val="217BAC"/>
                </a:solidFill>
              </a:rPr>
              <a:t>dict.keys()</a:t>
            </a:r>
            <a:endParaRPr sz="700">
              <a:solidFill>
                <a:srgbClr val="217BAC"/>
              </a:solidFill>
            </a:endParaRPr>
          </a:p>
          <a:p>
            <a:pPr indent="0" lvl="0" marL="0" rtl="0" algn="l">
              <a:spcBef>
                <a:spcPts val="0"/>
              </a:spcBef>
              <a:spcAft>
                <a:spcPts val="0"/>
              </a:spcAft>
              <a:buNone/>
            </a:pPr>
            <a:r>
              <a:rPr lang="en" sz="700">
                <a:solidFill>
                  <a:srgbClr val="217BAC"/>
                </a:solidFill>
              </a:rPr>
              <a:t>dict.values()</a:t>
            </a:r>
            <a:endParaRPr sz="700">
              <a:solidFill>
                <a:srgbClr val="217BAC"/>
              </a:solidFill>
            </a:endParaRPr>
          </a:p>
          <a:p>
            <a:pPr indent="0" lvl="0" marL="0" rtl="0" algn="l">
              <a:spcBef>
                <a:spcPts val="0"/>
              </a:spcBef>
              <a:spcAft>
                <a:spcPts val="0"/>
              </a:spcAft>
              <a:buNone/>
            </a:pPr>
            <a:r>
              <a:rPr lang="en" sz="700">
                <a:solidFill>
                  <a:srgbClr val="217BAC"/>
                </a:solidFill>
              </a:rPr>
              <a:t>dict.fromkeys()</a:t>
            </a:r>
            <a:endParaRPr sz="700">
              <a:solidFill>
                <a:srgbClr val="217BAC"/>
              </a:solidFill>
            </a:endParaRPr>
          </a:p>
          <a:p>
            <a:pPr indent="0" lvl="0" marL="0" rtl="0" algn="l">
              <a:spcBef>
                <a:spcPts val="0"/>
              </a:spcBef>
              <a:spcAft>
                <a:spcPts val="0"/>
              </a:spcAft>
              <a:buNone/>
            </a:pPr>
            <a:r>
              <a:rPr lang="en" sz="700">
                <a:solidFill>
                  <a:srgbClr val="217BAC"/>
                </a:solidFill>
              </a:rPr>
              <a:t>set.union()</a:t>
            </a:r>
            <a:endParaRPr sz="700">
              <a:solidFill>
                <a:srgbClr val="217BAC"/>
              </a:solidFill>
            </a:endParaRPr>
          </a:p>
          <a:p>
            <a:pPr indent="0" lvl="0" marL="0" rtl="0" algn="l">
              <a:spcBef>
                <a:spcPts val="0"/>
              </a:spcBef>
              <a:spcAft>
                <a:spcPts val="0"/>
              </a:spcAft>
              <a:buNone/>
            </a:pPr>
            <a:r>
              <a:rPr lang="en" sz="700">
                <a:solidFill>
                  <a:srgbClr val="217BAC"/>
                </a:solidFill>
              </a:rPr>
              <a:t>set.intersection()</a:t>
            </a:r>
            <a:endParaRPr sz="700">
              <a:solidFill>
                <a:srgbClr val="217BAC"/>
              </a:solidFill>
            </a:endParaRPr>
          </a:p>
          <a:p>
            <a:pPr indent="0" lvl="0" marL="0" rtl="0" algn="l">
              <a:spcBef>
                <a:spcPts val="0"/>
              </a:spcBef>
              <a:spcAft>
                <a:spcPts val="0"/>
              </a:spcAft>
              <a:buNone/>
            </a:pPr>
            <a:r>
              <a:rPr lang="en" sz="700">
                <a:solidFill>
                  <a:srgbClr val="217BAC"/>
                </a:solidFill>
              </a:rPr>
              <a:t>set.difference()</a:t>
            </a:r>
            <a:endParaRPr sz="700">
              <a:solidFill>
                <a:srgbClr val="217BAC"/>
              </a:solidFill>
            </a:endParaRPr>
          </a:p>
          <a:p>
            <a:pPr indent="0" lvl="0" marL="0" rtl="0" algn="l">
              <a:spcBef>
                <a:spcPts val="0"/>
              </a:spcBef>
              <a:spcAft>
                <a:spcPts val="0"/>
              </a:spcAft>
              <a:buNone/>
            </a:pPr>
            <a:r>
              <a:rPr lang="en" sz="700">
                <a:solidFill>
                  <a:srgbClr val="217BAC"/>
                </a:solidFill>
              </a:rPr>
              <a:t>set.update()</a:t>
            </a:r>
            <a:endParaRPr sz="700">
              <a:solidFill>
                <a:srgbClr val="217BAC"/>
              </a:solidFill>
            </a:endParaRPr>
          </a:p>
          <a:p>
            <a:pPr indent="0" lvl="0" marL="0" rtl="0" algn="l">
              <a:spcBef>
                <a:spcPts val="0"/>
              </a:spcBef>
              <a:spcAft>
                <a:spcPts val="0"/>
              </a:spcAft>
              <a:buNone/>
            </a:pPr>
            <a:r>
              <a:rPr lang="en" sz="700">
                <a:solidFill>
                  <a:srgbClr val="217BAC"/>
                </a:solidFill>
              </a:rPr>
              <a:t>set.isdisjoint()</a:t>
            </a:r>
            <a:endParaRPr sz="700">
              <a:solidFill>
                <a:srgbClr val="217BAC"/>
              </a:solidFill>
            </a:endParaRPr>
          </a:p>
          <a:p>
            <a:pPr indent="0" lvl="0" marL="0" rtl="0" algn="l">
              <a:spcBef>
                <a:spcPts val="0"/>
              </a:spcBef>
              <a:spcAft>
                <a:spcPts val="0"/>
              </a:spcAft>
              <a:buNone/>
            </a:pPr>
            <a:r>
              <a:rPr lang="en" sz="700">
                <a:solidFill>
                  <a:srgbClr val="217BAC"/>
                </a:solidFill>
              </a:rPr>
              <a:t>set.issubset()</a:t>
            </a:r>
            <a:endParaRPr sz="700">
              <a:solidFill>
                <a:srgbClr val="217BAC"/>
              </a:solidFill>
            </a:endParaRPr>
          </a:p>
          <a:p>
            <a:pPr indent="0" lvl="0" marL="0" rtl="0" algn="l">
              <a:spcBef>
                <a:spcPts val="0"/>
              </a:spcBef>
              <a:spcAft>
                <a:spcPts val="0"/>
              </a:spcAft>
              <a:buNone/>
            </a:pPr>
            <a:r>
              <a:rPr lang="en" sz="700">
                <a:solidFill>
                  <a:srgbClr val="217BAC"/>
                </a:solidFill>
              </a:rPr>
              <a:t>set.clear()</a:t>
            </a:r>
            <a:endParaRPr sz="700">
              <a:solidFill>
                <a:srgbClr val="217BAC"/>
              </a:solidFill>
            </a:endParaRPr>
          </a:p>
          <a:p>
            <a:pPr indent="0" lvl="0" marL="0" rtl="0" algn="l">
              <a:spcBef>
                <a:spcPts val="0"/>
              </a:spcBef>
              <a:spcAft>
                <a:spcPts val="0"/>
              </a:spcAft>
              <a:buNone/>
            </a:pPr>
            <a:r>
              <a:rPr lang="en" sz="700">
                <a:solidFill>
                  <a:srgbClr val="217BAC"/>
                </a:solidFill>
              </a:rPr>
              <a:t>set.add()</a:t>
            </a:r>
            <a:endParaRPr sz="700">
              <a:solidFill>
                <a:srgbClr val="217BAC"/>
              </a:solidFill>
            </a:endParaRPr>
          </a:p>
          <a:p>
            <a:pPr indent="0" lvl="0" marL="0" rtl="0" algn="l">
              <a:spcBef>
                <a:spcPts val="0"/>
              </a:spcBef>
              <a:spcAft>
                <a:spcPts val="0"/>
              </a:spcAft>
              <a:buNone/>
            </a:pPr>
            <a:r>
              <a:rPr lang="en" sz="700">
                <a:solidFill>
                  <a:srgbClr val="217BAC"/>
                </a:solidFill>
              </a:rPr>
              <a:t>set.remove()</a:t>
            </a:r>
            <a:endParaRPr sz="700">
              <a:solidFill>
                <a:srgbClr val="217BAC"/>
              </a:solidFill>
            </a:endParaRPr>
          </a:p>
          <a:p>
            <a:pPr indent="0" lvl="0" marL="0" rtl="0" algn="l">
              <a:spcBef>
                <a:spcPts val="0"/>
              </a:spcBef>
              <a:spcAft>
                <a:spcPts val="0"/>
              </a:spcAft>
              <a:buNone/>
            </a:pPr>
            <a:r>
              <a:rPr lang="en" sz="700">
                <a:solidFill>
                  <a:srgbClr val="217BAC"/>
                </a:solidFill>
              </a:rPr>
              <a:t>set.pop()</a:t>
            </a:r>
            <a:endParaRPr sz="700">
              <a:solidFill>
                <a:srgbClr val="217BAC"/>
              </a:solidFill>
            </a:endParaRPr>
          </a:p>
        </p:txBody>
      </p:sp>
      <p:sp>
        <p:nvSpPr>
          <p:cNvPr id="479" name="Google Shape;479;p65"/>
          <p:cNvSpPr txBox="1"/>
          <p:nvPr/>
        </p:nvSpPr>
        <p:spPr>
          <a:xfrm>
            <a:off x="1791125" y="1036850"/>
            <a:ext cx="3000000" cy="392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t>Core Concepts</a:t>
            </a:r>
            <a:endParaRPr b="1" sz="900"/>
          </a:p>
          <a:p>
            <a:pPr indent="0" lvl="0" marL="0" rtl="0" algn="l">
              <a:spcBef>
                <a:spcPts val="0"/>
              </a:spcBef>
              <a:spcAft>
                <a:spcPts val="0"/>
              </a:spcAft>
              <a:buNone/>
            </a:pPr>
            <a:r>
              <a:rPr lang="en" sz="900">
                <a:solidFill>
                  <a:schemeClr val="accent2"/>
                </a:solidFill>
              </a:rPr>
              <a:t>High &amp; Low Level Programming Languages</a:t>
            </a:r>
            <a:endParaRPr sz="900">
              <a:solidFill>
                <a:schemeClr val="accent2"/>
              </a:solidFill>
            </a:endParaRPr>
          </a:p>
          <a:p>
            <a:pPr indent="0" lvl="0" marL="0" rtl="0" algn="l">
              <a:spcBef>
                <a:spcPts val="0"/>
              </a:spcBef>
              <a:spcAft>
                <a:spcPts val="0"/>
              </a:spcAft>
              <a:buNone/>
            </a:pPr>
            <a:r>
              <a:rPr lang="en" sz="900">
                <a:solidFill>
                  <a:schemeClr val="accent2"/>
                </a:solidFill>
              </a:rPr>
              <a:t>Python</a:t>
            </a:r>
            <a:endParaRPr sz="900">
              <a:solidFill>
                <a:schemeClr val="accent2"/>
              </a:solidFill>
            </a:endParaRPr>
          </a:p>
          <a:p>
            <a:pPr indent="0" lvl="0" marL="0" rtl="0" algn="l">
              <a:spcBef>
                <a:spcPts val="0"/>
              </a:spcBef>
              <a:spcAft>
                <a:spcPts val="0"/>
              </a:spcAft>
              <a:buNone/>
            </a:pPr>
            <a:r>
              <a:rPr lang="en" sz="900">
                <a:solidFill>
                  <a:schemeClr val="accent2"/>
                </a:solidFill>
              </a:rPr>
              <a:t>Notebooks &amp; Deepnote</a:t>
            </a:r>
            <a:endParaRPr sz="900">
              <a:solidFill>
                <a:schemeClr val="accent2"/>
              </a:solidFill>
            </a:endParaRPr>
          </a:p>
          <a:p>
            <a:pPr indent="0" lvl="0" marL="0" rtl="0" algn="l">
              <a:spcBef>
                <a:spcPts val="0"/>
              </a:spcBef>
              <a:spcAft>
                <a:spcPts val="0"/>
              </a:spcAft>
              <a:buNone/>
            </a:pPr>
            <a:r>
              <a:rPr lang="en" sz="900">
                <a:solidFill>
                  <a:schemeClr val="accent2"/>
                </a:solidFill>
              </a:rPr>
              <a:t>How to use Deepnote</a:t>
            </a:r>
            <a:endParaRPr sz="900">
              <a:solidFill>
                <a:schemeClr val="accent2"/>
              </a:solidFill>
            </a:endParaRPr>
          </a:p>
          <a:p>
            <a:pPr indent="0" lvl="0" marL="0" rtl="0" algn="l">
              <a:spcBef>
                <a:spcPts val="0"/>
              </a:spcBef>
              <a:spcAft>
                <a:spcPts val="0"/>
              </a:spcAft>
              <a:buNone/>
            </a:pPr>
            <a:r>
              <a:rPr lang="en" sz="900">
                <a:solidFill>
                  <a:schemeClr val="accent2"/>
                </a:solidFill>
              </a:rPr>
              <a:t>Looking for code online, docs, tab completion, help</a:t>
            </a:r>
            <a:endParaRPr sz="900">
              <a:solidFill>
                <a:schemeClr val="accent2"/>
              </a:solidFill>
            </a:endParaRPr>
          </a:p>
          <a:p>
            <a:pPr indent="0" lvl="0" marL="0" rtl="0" algn="l">
              <a:spcBef>
                <a:spcPts val="0"/>
              </a:spcBef>
              <a:spcAft>
                <a:spcPts val="0"/>
              </a:spcAft>
              <a:buNone/>
            </a:pPr>
            <a:r>
              <a:rPr lang="en" sz="900">
                <a:solidFill>
                  <a:schemeClr val="accent2"/>
                </a:solidFill>
              </a:rPr>
              <a:t>Pseudocode</a:t>
            </a:r>
            <a:endParaRPr sz="900">
              <a:solidFill>
                <a:schemeClr val="accent2"/>
              </a:solidFill>
            </a:endParaRPr>
          </a:p>
          <a:p>
            <a:pPr indent="0" lvl="0" marL="0" rtl="0" algn="l">
              <a:spcBef>
                <a:spcPts val="0"/>
              </a:spcBef>
              <a:spcAft>
                <a:spcPts val="0"/>
              </a:spcAft>
              <a:buNone/>
            </a:pPr>
            <a:r>
              <a:rPr lang="en" sz="900">
                <a:solidFill>
                  <a:schemeClr val="accent2"/>
                </a:solidFill>
              </a:rPr>
              <a:t>Objects</a:t>
            </a:r>
            <a:endParaRPr sz="900">
              <a:solidFill>
                <a:schemeClr val="accent2"/>
              </a:solidFill>
            </a:endParaRPr>
          </a:p>
          <a:p>
            <a:pPr indent="0" lvl="0" marL="0" rtl="0" algn="l">
              <a:spcBef>
                <a:spcPts val="0"/>
              </a:spcBef>
              <a:spcAft>
                <a:spcPts val="0"/>
              </a:spcAft>
              <a:buNone/>
            </a:pPr>
            <a:r>
              <a:rPr lang="en" sz="900">
                <a:solidFill>
                  <a:schemeClr val="accent2"/>
                </a:solidFill>
              </a:rPr>
              <a:t>Data types &amp; Dynamic Typing</a:t>
            </a:r>
            <a:endParaRPr sz="900">
              <a:solidFill>
                <a:schemeClr val="accent2"/>
              </a:solidFill>
            </a:endParaRPr>
          </a:p>
          <a:p>
            <a:pPr indent="0" lvl="0" marL="0" rtl="0" algn="l">
              <a:spcBef>
                <a:spcPts val="0"/>
              </a:spcBef>
              <a:spcAft>
                <a:spcPts val="0"/>
              </a:spcAft>
              <a:buNone/>
            </a:pPr>
            <a:r>
              <a:rPr lang="en" sz="900">
                <a:solidFill>
                  <a:schemeClr val="accent2"/>
                </a:solidFill>
              </a:rPr>
              <a:t>Operators</a:t>
            </a:r>
            <a:endParaRPr sz="900">
              <a:solidFill>
                <a:schemeClr val="accent2"/>
              </a:solidFill>
            </a:endParaRPr>
          </a:p>
          <a:p>
            <a:pPr indent="0" lvl="0" marL="0" rtl="0" algn="l">
              <a:spcBef>
                <a:spcPts val="0"/>
              </a:spcBef>
              <a:spcAft>
                <a:spcPts val="0"/>
              </a:spcAft>
              <a:buNone/>
            </a:pPr>
            <a:r>
              <a:rPr lang="en" sz="900">
                <a:solidFill>
                  <a:schemeClr val="accent2"/>
                </a:solidFill>
              </a:rPr>
              <a:t>Casting &amp; Conversion</a:t>
            </a:r>
            <a:endParaRPr sz="900">
              <a:solidFill>
                <a:schemeClr val="accent2"/>
              </a:solidFill>
            </a:endParaRPr>
          </a:p>
          <a:p>
            <a:pPr indent="0" lvl="0" marL="0" rtl="0" algn="l">
              <a:spcBef>
                <a:spcPts val="0"/>
              </a:spcBef>
              <a:spcAft>
                <a:spcPts val="0"/>
              </a:spcAft>
              <a:buNone/>
            </a:pPr>
            <a:r>
              <a:rPr lang="en" sz="900">
                <a:solidFill>
                  <a:schemeClr val="accent2"/>
                </a:solidFill>
              </a:rPr>
              <a:t>Zen of Python</a:t>
            </a:r>
            <a:endParaRPr sz="900">
              <a:solidFill>
                <a:schemeClr val="accent2"/>
              </a:solidFill>
            </a:endParaRPr>
          </a:p>
          <a:p>
            <a:pPr indent="0" lvl="0" marL="0" rtl="0" algn="l">
              <a:spcBef>
                <a:spcPts val="0"/>
              </a:spcBef>
              <a:spcAft>
                <a:spcPts val="0"/>
              </a:spcAft>
              <a:buNone/>
            </a:pPr>
            <a:r>
              <a:rPr lang="en" sz="900">
                <a:solidFill>
                  <a:schemeClr val="accent2"/>
                </a:solidFill>
              </a:rPr>
              <a:t>Use of Whitespace</a:t>
            </a:r>
            <a:endParaRPr sz="900">
              <a:solidFill>
                <a:schemeClr val="accent2"/>
              </a:solidFill>
            </a:endParaRPr>
          </a:p>
          <a:p>
            <a:pPr indent="0" lvl="0" marL="0" rtl="0" algn="l">
              <a:spcBef>
                <a:spcPts val="0"/>
              </a:spcBef>
              <a:spcAft>
                <a:spcPts val="0"/>
              </a:spcAft>
              <a:buNone/>
            </a:pPr>
            <a:r>
              <a:rPr lang="en" sz="900">
                <a:solidFill>
                  <a:schemeClr val="accent2"/>
                </a:solidFill>
              </a:rPr>
              <a:t>Variables &amp; Assignment</a:t>
            </a:r>
            <a:endParaRPr sz="900">
              <a:solidFill>
                <a:schemeClr val="accent2"/>
              </a:solidFill>
            </a:endParaRPr>
          </a:p>
          <a:p>
            <a:pPr indent="0" lvl="0" marL="0" rtl="0" algn="l">
              <a:spcBef>
                <a:spcPts val="0"/>
              </a:spcBef>
              <a:spcAft>
                <a:spcPts val="0"/>
              </a:spcAft>
              <a:buNone/>
            </a:pPr>
            <a:r>
              <a:rPr lang="en" sz="900">
                <a:solidFill>
                  <a:schemeClr val="accent2"/>
                </a:solidFill>
              </a:rPr>
              <a:t>Naming Conventions &amp; Pep8</a:t>
            </a:r>
            <a:endParaRPr sz="900">
              <a:solidFill>
                <a:schemeClr val="accent2"/>
              </a:solidFill>
            </a:endParaRPr>
          </a:p>
          <a:p>
            <a:pPr indent="0" lvl="0" marL="0" rtl="0" algn="l">
              <a:spcBef>
                <a:spcPts val="0"/>
              </a:spcBef>
              <a:spcAft>
                <a:spcPts val="0"/>
              </a:spcAft>
              <a:buNone/>
            </a:pPr>
            <a:r>
              <a:rPr lang="en" sz="900">
                <a:solidFill>
                  <a:schemeClr val="accent2"/>
                </a:solidFill>
              </a:rPr>
              <a:t>Reserved Keywords</a:t>
            </a:r>
            <a:endParaRPr sz="900">
              <a:solidFill>
                <a:schemeClr val="accent2"/>
              </a:solidFill>
            </a:endParaRPr>
          </a:p>
          <a:p>
            <a:pPr indent="0" lvl="0" marL="0" rtl="0" algn="l">
              <a:spcBef>
                <a:spcPts val="0"/>
              </a:spcBef>
              <a:spcAft>
                <a:spcPts val="0"/>
              </a:spcAft>
              <a:buNone/>
            </a:pPr>
            <a:r>
              <a:rPr lang="en" sz="900">
                <a:solidFill>
                  <a:schemeClr val="accent2"/>
                </a:solidFill>
              </a:rPr>
              <a:t>Multiple statements in one line</a:t>
            </a:r>
            <a:endParaRPr sz="900">
              <a:solidFill>
                <a:schemeClr val="accent2"/>
              </a:solidFill>
            </a:endParaRPr>
          </a:p>
          <a:p>
            <a:pPr indent="0" lvl="0" marL="0" rtl="0" algn="l">
              <a:spcBef>
                <a:spcPts val="0"/>
              </a:spcBef>
              <a:spcAft>
                <a:spcPts val="0"/>
              </a:spcAft>
              <a:buNone/>
            </a:pPr>
            <a:r>
              <a:rPr lang="en" sz="900">
                <a:solidFill>
                  <a:schemeClr val="accent2"/>
                </a:solidFill>
              </a:rPr>
              <a:t>Truthiness &amp; Falsiness</a:t>
            </a:r>
            <a:endParaRPr sz="900">
              <a:solidFill>
                <a:schemeClr val="accent2"/>
              </a:solidFill>
            </a:endParaRPr>
          </a:p>
          <a:p>
            <a:pPr indent="0" lvl="0" marL="0" rtl="0" algn="l">
              <a:spcBef>
                <a:spcPts val="0"/>
              </a:spcBef>
              <a:spcAft>
                <a:spcPts val="0"/>
              </a:spcAft>
              <a:buNone/>
            </a:pPr>
            <a:r>
              <a:rPr lang="en" sz="900">
                <a:solidFill>
                  <a:schemeClr val="accent2"/>
                </a:solidFill>
              </a:rPr>
              <a:t>Applying Math &amp; Comparison Operators to Strings</a:t>
            </a:r>
            <a:endParaRPr sz="900">
              <a:solidFill>
                <a:schemeClr val="accent2"/>
              </a:solidFill>
            </a:endParaRPr>
          </a:p>
          <a:p>
            <a:pPr indent="0" lvl="0" marL="0" rtl="0" algn="l">
              <a:spcBef>
                <a:spcPts val="0"/>
              </a:spcBef>
              <a:spcAft>
                <a:spcPts val="0"/>
              </a:spcAft>
              <a:buNone/>
            </a:pPr>
            <a:r>
              <a:rPr i="1" lang="en" sz="900">
                <a:solidFill>
                  <a:schemeClr val="accent2"/>
                </a:solidFill>
              </a:rPr>
              <a:t>Soft Introduction: Iterables</a:t>
            </a:r>
            <a:endParaRPr i="1" sz="900">
              <a:solidFill>
                <a:schemeClr val="accent2"/>
              </a:solidFill>
            </a:endParaRPr>
          </a:p>
          <a:p>
            <a:pPr indent="0" lvl="0" marL="0" rtl="0" algn="l">
              <a:spcBef>
                <a:spcPts val="0"/>
              </a:spcBef>
              <a:spcAft>
                <a:spcPts val="0"/>
              </a:spcAft>
              <a:buNone/>
            </a:pPr>
            <a:r>
              <a:rPr lang="en" sz="900">
                <a:solidFill>
                  <a:schemeClr val="accent2"/>
                </a:solidFill>
              </a:rPr>
              <a:t>Indices</a:t>
            </a:r>
            <a:endParaRPr sz="900">
              <a:solidFill>
                <a:schemeClr val="accent2"/>
              </a:solidFill>
            </a:endParaRPr>
          </a:p>
          <a:p>
            <a:pPr indent="0" lvl="0" marL="0" rtl="0" algn="l">
              <a:spcBef>
                <a:spcPts val="0"/>
              </a:spcBef>
              <a:spcAft>
                <a:spcPts val="0"/>
              </a:spcAft>
              <a:buNone/>
            </a:pPr>
            <a:r>
              <a:rPr lang="en" sz="900">
                <a:solidFill>
                  <a:schemeClr val="accent2"/>
                </a:solidFill>
              </a:rPr>
              <a:t>Iterables</a:t>
            </a:r>
            <a:endParaRPr sz="900">
              <a:solidFill>
                <a:schemeClr val="accent2"/>
              </a:solidFill>
            </a:endParaRPr>
          </a:p>
          <a:p>
            <a:pPr indent="0" lvl="0" marL="0" rtl="0" algn="l">
              <a:spcBef>
                <a:spcPts val="0"/>
              </a:spcBef>
              <a:spcAft>
                <a:spcPts val="0"/>
              </a:spcAft>
              <a:buNone/>
            </a:pPr>
            <a:r>
              <a:rPr lang="en" sz="900">
                <a:solidFill>
                  <a:schemeClr val="accent2"/>
                </a:solidFill>
              </a:rPr>
              <a:t>Mutability</a:t>
            </a:r>
            <a:endParaRPr sz="900">
              <a:solidFill>
                <a:schemeClr val="accent2"/>
              </a:solidFill>
            </a:endParaRPr>
          </a:p>
          <a:p>
            <a:pPr indent="0" lvl="0" marL="0" rtl="0" algn="l">
              <a:spcBef>
                <a:spcPts val="0"/>
              </a:spcBef>
              <a:spcAft>
                <a:spcPts val="0"/>
              </a:spcAft>
              <a:buNone/>
            </a:pPr>
            <a:r>
              <a:rPr lang="en" sz="900">
                <a:solidFill>
                  <a:schemeClr val="accent2"/>
                </a:solidFill>
              </a:rPr>
              <a:t>Key, value pairs</a:t>
            </a:r>
            <a:endParaRPr sz="900">
              <a:solidFill>
                <a:schemeClr val="accent2"/>
              </a:solidFill>
            </a:endParaRPr>
          </a:p>
          <a:p>
            <a:pPr indent="0" lvl="0" marL="0" rtl="0" algn="l">
              <a:spcBef>
                <a:spcPts val="0"/>
              </a:spcBef>
              <a:spcAft>
                <a:spcPts val="0"/>
              </a:spcAft>
              <a:buNone/>
            </a:pPr>
            <a:r>
              <a:rPr lang="en" sz="900">
                <a:solidFill>
                  <a:schemeClr val="accent2"/>
                </a:solidFill>
              </a:rPr>
              <a:t>JSON</a:t>
            </a:r>
            <a:endParaRPr sz="900">
              <a:solidFill>
                <a:schemeClr val="accent2"/>
              </a:solidFill>
            </a:endParaRPr>
          </a:p>
          <a:p>
            <a:pPr indent="0" lvl="0" marL="0" rtl="0" algn="l">
              <a:spcBef>
                <a:spcPts val="0"/>
              </a:spcBef>
              <a:spcAft>
                <a:spcPts val="0"/>
              </a:spcAft>
              <a:buNone/>
            </a:pPr>
            <a:r>
              <a:rPr lang="en" sz="900">
                <a:solidFill>
                  <a:schemeClr val="accent2"/>
                </a:solidFill>
              </a:rPr>
              <a:t>Creating and manipulating dictionaries</a:t>
            </a:r>
            <a:endParaRPr sz="900">
              <a:solidFill>
                <a:schemeClr val="accent2"/>
              </a:solidFill>
            </a:endParaRPr>
          </a:p>
          <a:p>
            <a:pPr indent="0" lvl="0" marL="0" rtl="0" algn="l">
              <a:spcBef>
                <a:spcPts val="0"/>
              </a:spcBef>
              <a:spcAft>
                <a:spcPts val="0"/>
              </a:spcAft>
              <a:buNone/>
            </a:pPr>
            <a:r>
              <a:rPr lang="en" sz="900">
                <a:solidFill>
                  <a:schemeClr val="accent2"/>
                </a:solidFill>
              </a:rPr>
              <a:t>Nesting</a:t>
            </a:r>
            <a:endParaRPr sz="900">
              <a:solidFill>
                <a:schemeClr val="accent2"/>
              </a:solidFill>
            </a:endParaRPr>
          </a:p>
        </p:txBody>
      </p:sp>
      <p:sp>
        <p:nvSpPr>
          <p:cNvPr id="480" name="Google Shape;480;p65"/>
          <p:cNvSpPr txBox="1"/>
          <p:nvPr/>
        </p:nvSpPr>
        <p:spPr>
          <a:xfrm>
            <a:off x="169475" y="2697550"/>
            <a:ext cx="1368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latin typeface="Anaheim"/>
                <a:ea typeface="Anaheim"/>
                <a:cs typeface="Anaheim"/>
                <a:sym typeface="Anaheim"/>
              </a:rPr>
              <a:t>Coding Puzzle Resources:</a:t>
            </a:r>
            <a:endParaRPr b="1" sz="900">
              <a:latin typeface="Anaheim"/>
              <a:ea typeface="Anaheim"/>
              <a:cs typeface="Anaheim"/>
              <a:sym typeface="Anaheim"/>
            </a:endParaRPr>
          </a:p>
          <a:p>
            <a:pPr indent="0" lvl="0" marL="0" rtl="0" algn="l">
              <a:spcBef>
                <a:spcPts val="0"/>
              </a:spcBef>
              <a:spcAft>
                <a:spcPts val="0"/>
              </a:spcAft>
              <a:buNone/>
            </a:pPr>
            <a:r>
              <a:rPr lang="en" sz="900">
                <a:latin typeface="Anaheim"/>
                <a:ea typeface="Anaheim"/>
                <a:cs typeface="Anaheim"/>
                <a:sym typeface="Anaheim"/>
              </a:rPr>
              <a:t>edabit</a:t>
            </a:r>
            <a:endParaRPr sz="900">
              <a:latin typeface="Anaheim"/>
              <a:ea typeface="Anaheim"/>
              <a:cs typeface="Anaheim"/>
              <a:sym typeface="Anaheim"/>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6"/>
          <p:cNvSpPr txBox="1"/>
          <p:nvPr>
            <p:ph type="ctrTitle"/>
          </p:nvPr>
        </p:nvSpPr>
        <p:spPr>
          <a:xfrm>
            <a:off x="2237395" y="1645788"/>
            <a:ext cx="46692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Studying Approach Suggestions</a:t>
            </a:r>
            <a:endParaRPr/>
          </a:p>
        </p:txBody>
      </p:sp>
      <p:sp>
        <p:nvSpPr>
          <p:cNvPr id="486" name="Google Shape;486;p66"/>
          <p:cNvSpPr txBox="1"/>
          <p:nvPr>
            <p:ph idx="1" type="subTitle"/>
          </p:nvPr>
        </p:nvSpPr>
        <p:spPr>
          <a:xfrm>
            <a:off x="2562675" y="2190023"/>
            <a:ext cx="4018200" cy="1307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How to study coding topics / study strategies</a:t>
            </a:r>
            <a:endParaRPr/>
          </a:p>
          <a:p>
            <a:pPr indent="-298450" lvl="0" marL="457200" rtl="0" algn="l">
              <a:spcBef>
                <a:spcPts val="0"/>
              </a:spcBef>
              <a:spcAft>
                <a:spcPts val="0"/>
              </a:spcAft>
              <a:buSzPts val="1100"/>
              <a:buChar char="●"/>
            </a:pPr>
            <a:r>
              <a:rPr lang="en"/>
              <a:t>How to approach coding problems</a:t>
            </a:r>
            <a:endParaRPr/>
          </a:p>
          <a:p>
            <a:pPr indent="-298450" lvl="0" marL="457200" rtl="0" algn="l">
              <a:spcBef>
                <a:spcPts val="0"/>
              </a:spcBef>
              <a:spcAft>
                <a:spcPts val="0"/>
              </a:spcAft>
              <a:buSzPts val="1100"/>
              <a:buChar char="●"/>
            </a:pPr>
            <a:r>
              <a:rPr lang="en"/>
              <a:t>Resources for studying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Agenda / Topics</a:t>
            </a:r>
            <a:endParaRPr/>
          </a:p>
        </p:txBody>
      </p:sp>
      <p:sp>
        <p:nvSpPr>
          <p:cNvPr id="202" name="Google Shape;202;p31"/>
          <p:cNvSpPr txBox="1"/>
          <p:nvPr>
            <p:ph idx="2" type="title"/>
          </p:nvPr>
        </p:nvSpPr>
        <p:spPr>
          <a:xfrm>
            <a:off x="967226" y="1988923"/>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1. Start of class &amp; quiz</a:t>
            </a:r>
            <a:endParaRPr/>
          </a:p>
        </p:txBody>
      </p:sp>
      <p:sp>
        <p:nvSpPr>
          <p:cNvPr id="203" name="Google Shape;203;p31"/>
          <p:cNvSpPr txBox="1"/>
          <p:nvPr>
            <p:ph idx="1" type="subTitle"/>
          </p:nvPr>
        </p:nvSpPr>
        <p:spPr>
          <a:xfrm>
            <a:off x="783450" y="2437350"/>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6:30 - 7:00</a:t>
            </a:r>
            <a:endParaRPr>
              <a:solidFill>
                <a:schemeClr val="accent2"/>
              </a:solidFill>
            </a:endParaRPr>
          </a:p>
        </p:txBody>
      </p:sp>
      <p:sp>
        <p:nvSpPr>
          <p:cNvPr id="204" name="Google Shape;204;p31"/>
          <p:cNvSpPr txBox="1"/>
          <p:nvPr>
            <p:ph idx="3" type="title"/>
          </p:nvPr>
        </p:nvSpPr>
        <p:spPr>
          <a:xfrm>
            <a:off x="6336924" y="1988923"/>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3. Practice Problem</a:t>
            </a:r>
            <a:endParaRPr/>
          </a:p>
        </p:txBody>
      </p:sp>
      <p:sp>
        <p:nvSpPr>
          <p:cNvPr id="205" name="Google Shape;205;p31"/>
          <p:cNvSpPr txBox="1"/>
          <p:nvPr>
            <p:ph idx="4" type="subTitle"/>
          </p:nvPr>
        </p:nvSpPr>
        <p:spPr>
          <a:xfrm>
            <a:off x="6153025" y="2437350"/>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7:40 - 8:00</a:t>
            </a:r>
            <a:endParaRPr>
              <a:solidFill>
                <a:schemeClr val="accent2"/>
              </a:solidFill>
            </a:endParaRPr>
          </a:p>
        </p:txBody>
      </p:sp>
      <p:sp>
        <p:nvSpPr>
          <p:cNvPr id="206" name="Google Shape;206;p31"/>
          <p:cNvSpPr txBox="1"/>
          <p:nvPr>
            <p:ph idx="5" type="title"/>
          </p:nvPr>
        </p:nvSpPr>
        <p:spPr>
          <a:xfrm>
            <a:off x="3651738" y="3600498"/>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5. Practice Problems</a:t>
            </a:r>
            <a:endParaRPr/>
          </a:p>
        </p:txBody>
      </p:sp>
      <p:sp>
        <p:nvSpPr>
          <p:cNvPr id="207" name="Google Shape;207;p31"/>
          <p:cNvSpPr txBox="1"/>
          <p:nvPr>
            <p:ph idx="6" type="subTitle"/>
          </p:nvPr>
        </p:nvSpPr>
        <p:spPr>
          <a:xfrm>
            <a:off x="3467027" y="4048925"/>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8:15 - 8:45</a:t>
            </a:r>
            <a:endParaRPr>
              <a:solidFill>
                <a:schemeClr val="accent2"/>
              </a:solidFill>
            </a:endParaRPr>
          </a:p>
        </p:txBody>
      </p:sp>
      <p:sp>
        <p:nvSpPr>
          <p:cNvPr id="208" name="Google Shape;208;p31"/>
          <p:cNvSpPr txBox="1"/>
          <p:nvPr>
            <p:ph idx="7" type="title"/>
          </p:nvPr>
        </p:nvSpPr>
        <p:spPr>
          <a:xfrm>
            <a:off x="3651738" y="1988923"/>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2. Midterm Prep Code Review</a:t>
            </a:r>
            <a:endParaRPr/>
          </a:p>
        </p:txBody>
      </p:sp>
      <p:sp>
        <p:nvSpPr>
          <p:cNvPr id="209" name="Google Shape;209;p31"/>
          <p:cNvSpPr txBox="1"/>
          <p:nvPr>
            <p:ph idx="8" type="subTitle"/>
          </p:nvPr>
        </p:nvSpPr>
        <p:spPr>
          <a:xfrm>
            <a:off x="3467027" y="2437350"/>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7:00 - 7:40</a:t>
            </a:r>
            <a:endParaRPr>
              <a:solidFill>
                <a:schemeClr val="accent2"/>
              </a:solidFill>
            </a:endParaRPr>
          </a:p>
        </p:txBody>
      </p:sp>
      <p:sp>
        <p:nvSpPr>
          <p:cNvPr id="210" name="Google Shape;210;p31"/>
          <p:cNvSpPr txBox="1"/>
          <p:nvPr>
            <p:ph idx="9" type="title"/>
          </p:nvPr>
        </p:nvSpPr>
        <p:spPr>
          <a:xfrm>
            <a:off x="966788" y="3600498"/>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4. Break</a:t>
            </a:r>
            <a:endParaRPr/>
          </a:p>
        </p:txBody>
      </p:sp>
      <p:sp>
        <p:nvSpPr>
          <p:cNvPr id="211" name="Google Shape;211;p31"/>
          <p:cNvSpPr txBox="1"/>
          <p:nvPr>
            <p:ph idx="13" type="subTitle"/>
          </p:nvPr>
        </p:nvSpPr>
        <p:spPr>
          <a:xfrm>
            <a:off x="782925" y="4048925"/>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8:00 - 8:15</a:t>
            </a:r>
            <a:endParaRPr>
              <a:solidFill>
                <a:schemeClr val="accent2"/>
              </a:solidFill>
            </a:endParaRPr>
          </a:p>
        </p:txBody>
      </p:sp>
      <p:sp>
        <p:nvSpPr>
          <p:cNvPr id="212" name="Google Shape;212;p31"/>
          <p:cNvSpPr txBox="1"/>
          <p:nvPr>
            <p:ph idx="14" type="title"/>
          </p:nvPr>
        </p:nvSpPr>
        <p:spPr>
          <a:xfrm>
            <a:off x="6336924" y="3600498"/>
            <a:ext cx="1841400" cy="401700"/>
          </a:xfrm>
          <a:prstGeom prst="rect">
            <a:avLst/>
          </a:prstGeom>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t>6. Infosec topic review</a:t>
            </a:r>
            <a:endParaRPr/>
          </a:p>
        </p:txBody>
      </p:sp>
      <p:sp>
        <p:nvSpPr>
          <p:cNvPr id="213" name="Google Shape;213;p31"/>
          <p:cNvSpPr txBox="1"/>
          <p:nvPr>
            <p:ph idx="15" type="subTitle"/>
          </p:nvPr>
        </p:nvSpPr>
        <p:spPr>
          <a:xfrm>
            <a:off x="6152275" y="4048925"/>
            <a:ext cx="2210700" cy="34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2"/>
                </a:solidFill>
              </a:rPr>
              <a:t>8:45 - 9:00</a:t>
            </a:r>
            <a:endParaRPr>
              <a:solidFill>
                <a:schemeClr val="accent2"/>
              </a:solidFill>
            </a:endParaRPr>
          </a:p>
        </p:txBody>
      </p:sp>
      <p:sp>
        <p:nvSpPr>
          <p:cNvPr id="214" name="Google Shape;214;p31"/>
          <p:cNvSpPr/>
          <p:nvPr/>
        </p:nvSpPr>
        <p:spPr>
          <a:xfrm>
            <a:off x="860425" y="18895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1"/>
          <p:cNvSpPr/>
          <p:nvPr/>
        </p:nvSpPr>
        <p:spPr>
          <a:xfrm>
            <a:off x="3527425" y="18895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1"/>
          <p:cNvSpPr/>
          <p:nvPr/>
        </p:nvSpPr>
        <p:spPr>
          <a:xfrm>
            <a:off x="6194425" y="18895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p:nvPr/>
        </p:nvSpPr>
        <p:spPr>
          <a:xfrm>
            <a:off x="784225" y="34897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1"/>
          <p:cNvSpPr/>
          <p:nvPr/>
        </p:nvSpPr>
        <p:spPr>
          <a:xfrm>
            <a:off x="3527425" y="34897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1"/>
          <p:cNvSpPr/>
          <p:nvPr/>
        </p:nvSpPr>
        <p:spPr>
          <a:xfrm>
            <a:off x="6194425" y="3489725"/>
            <a:ext cx="1841400" cy="401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7"/>
          <p:cNvSpPr txBox="1"/>
          <p:nvPr>
            <p:ph type="ctrTitle"/>
          </p:nvPr>
        </p:nvSpPr>
        <p:spPr>
          <a:xfrm>
            <a:off x="889350" y="1715300"/>
            <a:ext cx="23124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Study Strategies</a:t>
            </a:r>
            <a:endParaRPr/>
          </a:p>
        </p:txBody>
      </p:sp>
      <p:sp>
        <p:nvSpPr>
          <p:cNvPr id="492" name="Google Shape;492;p67"/>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Recognize that there are two different skills that are being tested and two different subject areas.</a:t>
            </a:r>
            <a:endParaRPr/>
          </a:p>
        </p:txBody>
      </p:sp>
      <p:sp>
        <p:nvSpPr>
          <p:cNvPr id="493" name="Google Shape;493;p67"/>
          <p:cNvSpPr/>
          <p:nvPr/>
        </p:nvSpPr>
        <p:spPr>
          <a:xfrm>
            <a:off x="4377800"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Language Constructs</a:t>
            </a:r>
            <a:r>
              <a:rPr lang="en">
                <a:latin typeface="Pacifico"/>
                <a:ea typeface="Pacifico"/>
                <a:cs typeface="Pacifico"/>
                <a:sym typeface="Pacifico"/>
              </a:rPr>
              <a:t>: </a:t>
            </a:r>
            <a:r>
              <a:rPr lang="en">
                <a:latin typeface="Anaheim"/>
                <a:ea typeface="Anaheim"/>
                <a:cs typeface="Anaheim"/>
                <a:sym typeface="Anaheim"/>
              </a:rPr>
              <a:t>Recognizing</a:t>
            </a:r>
            <a:r>
              <a:rPr lang="en">
                <a:latin typeface="Anaheim"/>
                <a:ea typeface="Anaheim"/>
                <a:cs typeface="Anaheim"/>
                <a:sym typeface="Anaheim"/>
              </a:rPr>
              <a:t> what different components of the language are and how they work.</a:t>
            </a:r>
            <a:endParaRPr>
              <a:latin typeface="Anaheim"/>
              <a:ea typeface="Anaheim"/>
              <a:cs typeface="Anaheim"/>
              <a:sym typeface="Anaheim"/>
            </a:endParaRPr>
          </a:p>
        </p:txBody>
      </p:sp>
      <p:sp>
        <p:nvSpPr>
          <p:cNvPr id="494" name="Google Shape;494;p67"/>
          <p:cNvSpPr/>
          <p:nvPr/>
        </p:nvSpPr>
        <p:spPr>
          <a:xfrm>
            <a:off x="6719075"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Algorithmic Thinking</a:t>
            </a:r>
            <a:r>
              <a:rPr lang="en">
                <a:latin typeface="Pacifico"/>
                <a:ea typeface="Pacifico"/>
                <a:cs typeface="Pacifico"/>
                <a:sym typeface="Pacifico"/>
              </a:rPr>
              <a:t>: </a:t>
            </a:r>
            <a:r>
              <a:rPr lang="en">
                <a:latin typeface="Anaheim"/>
                <a:ea typeface="Anaheim"/>
                <a:cs typeface="Anaheim"/>
                <a:sym typeface="Anaheim"/>
              </a:rPr>
              <a:t>Understanding which constructs will help you solve a problem and how to use them in context.</a:t>
            </a:r>
            <a:endParaRPr>
              <a:latin typeface="Anaheim"/>
              <a:ea typeface="Anaheim"/>
              <a:cs typeface="Anaheim"/>
              <a:sym typeface="Anaheim"/>
            </a:endParaRPr>
          </a:p>
        </p:txBody>
      </p:sp>
      <p:sp>
        <p:nvSpPr>
          <p:cNvPr id="495" name="Google Shape;495;p67"/>
          <p:cNvSpPr/>
          <p:nvPr/>
        </p:nvSpPr>
        <p:spPr>
          <a:xfrm>
            <a:off x="4393025" y="2819600"/>
            <a:ext cx="1992300" cy="17853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Subject Area Expertise</a:t>
            </a:r>
            <a:r>
              <a:rPr lang="en">
                <a:latin typeface="Pacifico"/>
                <a:ea typeface="Pacifico"/>
                <a:cs typeface="Pacifico"/>
                <a:sym typeface="Pacifico"/>
              </a:rPr>
              <a:t>: </a:t>
            </a:r>
            <a:endParaRPr>
              <a:latin typeface="Pacifico"/>
              <a:ea typeface="Pacifico"/>
              <a:cs typeface="Pacifico"/>
              <a:sym typeface="Pacifico"/>
            </a:endParaRPr>
          </a:p>
          <a:p>
            <a:pPr indent="0" lvl="0" marL="0" rtl="0" algn="l">
              <a:spcBef>
                <a:spcPts val="0"/>
              </a:spcBef>
              <a:spcAft>
                <a:spcPts val="0"/>
              </a:spcAft>
              <a:buNone/>
            </a:pPr>
            <a:r>
              <a:rPr lang="en">
                <a:latin typeface="Anaheim"/>
                <a:ea typeface="Anaheim"/>
                <a:cs typeface="Anaheim"/>
                <a:sym typeface="Anaheim"/>
              </a:rPr>
              <a:t>Familiarity with the security space and common elements of industry work. Contextual understanding.</a:t>
            </a:r>
            <a:endParaRPr>
              <a:latin typeface="Anaheim"/>
              <a:ea typeface="Anaheim"/>
              <a:cs typeface="Anaheim"/>
              <a:sym typeface="Anaheim"/>
            </a:endParaRPr>
          </a:p>
        </p:txBody>
      </p:sp>
      <p:sp>
        <p:nvSpPr>
          <p:cNvPr id="496" name="Google Shape;496;p67"/>
          <p:cNvSpPr/>
          <p:nvPr/>
        </p:nvSpPr>
        <p:spPr>
          <a:xfrm>
            <a:off x="6642875" y="2819600"/>
            <a:ext cx="1992300" cy="17853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Analytical Skill</a:t>
            </a:r>
            <a:r>
              <a:rPr lang="en">
                <a:latin typeface="Pacifico"/>
                <a:ea typeface="Pacifico"/>
                <a:cs typeface="Pacifico"/>
                <a:sym typeface="Pacifico"/>
              </a:rPr>
              <a:t>: </a:t>
            </a:r>
            <a:endParaRPr>
              <a:latin typeface="Pacifico"/>
              <a:ea typeface="Pacifico"/>
              <a:cs typeface="Pacifico"/>
              <a:sym typeface="Pacifico"/>
            </a:endParaRPr>
          </a:p>
          <a:p>
            <a:pPr indent="0" lvl="0" marL="0" rtl="0" algn="l">
              <a:spcBef>
                <a:spcPts val="0"/>
              </a:spcBef>
              <a:spcAft>
                <a:spcPts val="0"/>
              </a:spcAft>
              <a:buNone/>
            </a:pPr>
            <a:r>
              <a:rPr lang="en">
                <a:latin typeface="Anaheim"/>
                <a:ea typeface="Anaheim"/>
                <a:cs typeface="Anaheim"/>
                <a:sym typeface="Anaheim"/>
              </a:rPr>
              <a:t>Ability to apply specific skills in the context of investigations &amp; analysis.</a:t>
            </a:r>
            <a:endParaRPr>
              <a:latin typeface="Anaheim"/>
              <a:ea typeface="Anaheim"/>
              <a:cs typeface="Anaheim"/>
              <a:sym typeface="Anaheim"/>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68"/>
          <p:cNvSpPr txBox="1"/>
          <p:nvPr>
            <p:ph type="ctrTitle"/>
          </p:nvPr>
        </p:nvSpPr>
        <p:spPr>
          <a:xfrm>
            <a:off x="889350" y="1715300"/>
            <a:ext cx="23124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Study</a:t>
            </a:r>
            <a:endParaRPr/>
          </a:p>
          <a:p>
            <a:pPr indent="0" lvl="0" marL="0" rtl="0" algn="r">
              <a:spcBef>
                <a:spcPts val="0"/>
              </a:spcBef>
              <a:spcAft>
                <a:spcPts val="0"/>
              </a:spcAft>
              <a:buNone/>
            </a:pPr>
            <a:r>
              <a:rPr lang="en"/>
              <a:t>Strategies</a:t>
            </a:r>
            <a:endParaRPr/>
          </a:p>
        </p:txBody>
      </p:sp>
      <p:sp>
        <p:nvSpPr>
          <p:cNvPr id="502" name="Google Shape;502;p68"/>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Scripting</a:t>
            </a:r>
            <a:endParaRPr/>
          </a:p>
          <a:p>
            <a:pPr indent="0" lvl="0" marL="0" rtl="0" algn="ctr">
              <a:spcBef>
                <a:spcPts val="0"/>
              </a:spcBef>
              <a:spcAft>
                <a:spcPts val="0"/>
              </a:spcAft>
              <a:buNone/>
            </a:pPr>
            <a:r>
              <a:t/>
            </a:r>
            <a:endParaRPr/>
          </a:p>
        </p:txBody>
      </p:sp>
      <p:sp>
        <p:nvSpPr>
          <p:cNvPr id="503" name="Google Shape;503;p68"/>
          <p:cNvSpPr/>
          <p:nvPr/>
        </p:nvSpPr>
        <p:spPr>
          <a:xfrm>
            <a:off x="4377800"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Language Constructs: </a:t>
            </a:r>
            <a:r>
              <a:rPr lang="en">
                <a:latin typeface="Anaheim"/>
                <a:ea typeface="Anaheim"/>
                <a:cs typeface="Anaheim"/>
                <a:sym typeface="Anaheim"/>
              </a:rPr>
              <a:t>Recognizing what different components of the language are and how they work.</a:t>
            </a:r>
            <a:endParaRPr>
              <a:latin typeface="Anaheim"/>
              <a:ea typeface="Anaheim"/>
              <a:cs typeface="Anaheim"/>
              <a:sym typeface="Anaheim"/>
            </a:endParaRPr>
          </a:p>
        </p:txBody>
      </p:sp>
      <p:sp>
        <p:nvSpPr>
          <p:cNvPr id="504" name="Google Shape;504;p68"/>
          <p:cNvSpPr/>
          <p:nvPr/>
        </p:nvSpPr>
        <p:spPr>
          <a:xfrm>
            <a:off x="6719075"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Algorithmic Thinking: </a:t>
            </a:r>
            <a:r>
              <a:rPr lang="en">
                <a:latin typeface="Anaheim"/>
                <a:ea typeface="Anaheim"/>
                <a:cs typeface="Anaheim"/>
                <a:sym typeface="Anaheim"/>
              </a:rPr>
              <a:t>Understanding which constructs will help you solve a problem and how to use them in context.</a:t>
            </a:r>
            <a:endParaRPr>
              <a:latin typeface="Anaheim"/>
              <a:ea typeface="Anaheim"/>
              <a:cs typeface="Anaheim"/>
              <a:sym typeface="Anaheim"/>
            </a:endParaRPr>
          </a:p>
        </p:txBody>
      </p:sp>
      <p:sp>
        <p:nvSpPr>
          <p:cNvPr id="505" name="Google Shape;505;p68"/>
          <p:cNvSpPr/>
          <p:nvPr/>
        </p:nvSpPr>
        <p:spPr>
          <a:xfrm>
            <a:off x="4377800" y="2819600"/>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Courier New"/>
                <a:ea typeface="Courier New"/>
                <a:cs typeface="Courier New"/>
                <a:sym typeface="Courier New"/>
              </a:rPr>
              <a:t>Building self-quiz materials based on key terms, materials, and syntax for common constructs.</a:t>
            </a:r>
            <a:endParaRPr sz="1000">
              <a:latin typeface="Courier New"/>
              <a:ea typeface="Courier New"/>
              <a:cs typeface="Courier New"/>
              <a:sym typeface="Courier New"/>
            </a:endParaRPr>
          </a:p>
        </p:txBody>
      </p:sp>
      <p:cxnSp>
        <p:nvCxnSpPr>
          <p:cNvPr id="506" name="Google Shape;506;p68"/>
          <p:cNvCxnSpPr>
            <a:stCxn id="503" idx="2"/>
            <a:endCxn id="505" idx="0"/>
          </p:cNvCxnSpPr>
          <p:nvPr/>
        </p:nvCxnSpPr>
        <p:spPr>
          <a:xfrm>
            <a:off x="5373950" y="2571825"/>
            <a:ext cx="0" cy="247800"/>
          </a:xfrm>
          <a:prstGeom prst="straightConnector1">
            <a:avLst/>
          </a:prstGeom>
          <a:noFill/>
          <a:ln cap="flat" cmpd="sng" w="19050">
            <a:solidFill>
              <a:schemeClr val="accent2"/>
            </a:solidFill>
            <a:prstDash val="solid"/>
            <a:round/>
            <a:headEnd len="med" w="med" type="none"/>
            <a:tailEnd len="med" w="med" type="stealth"/>
          </a:ln>
        </p:spPr>
      </p:cxnSp>
      <p:sp>
        <p:nvSpPr>
          <p:cNvPr id="507" name="Google Shape;507;p68"/>
          <p:cNvSpPr/>
          <p:nvPr/>
        </p:nvSpPr>
        <p:spPr>
          <a:xfrm>
            <a:off x="6719075" y="28771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Courier New"/>
                <a:ea typeface="Courier New"/>
                <a:cs typeface="Courier New"/>
                <a:sym typeface="Courier New"/>
              </a:rPr>
              <a:t>Practicing challenges that involve reading code, writing code, and debugging. Puzzles where you need to determine which constructs/concepts to apply.</a:t>
            </a:r>
            <a:endParaRPr sz="1000">
              <a:latin typeface="Courier New"/>
              <a:ea typeface="Courier New"/>
              <a:cs typeface="Courier New"/>
              <a:sym typeface="Courier New"/>
            </a:endParaRPr>
          </a:p>
        </p:txBody>
      </p:sp>
      <p:cxnSp>
        <p:nvCxnSpPr>
          <p:cNvPr id="508" name="Google Shape;508;p68"/>
          <p:cNvCxnSpPr>
            <a:stCxn id="504" idx="2"/>
            <a:endCxn id="507" idx="0"/>
          </p:cNvCxnSpPr>
          <p:nvPr/>
        </p:nvCxnSpPr>
        <p:spPr>
          <a:xfrm>
            <a:off x="7715225" y="2571825"/>
            <a:ext cx="0" cy="305400"/>
          </a:xfrm>
          <a:prstGeom prst="straightConnector1">
            <a:avLst/>
          </a:prstGeom>
          <a:noFill/>
          <a:ln cap="flat" cmpd="sng" w="19050">
            <a:solidFill>
              <a:schemeClr val="accent2"/>
            </a:solidFill>
            <a:prstDash val="solid"/>
            <a:round/>
            <a:headEnd len="med" w="med" type="none"/>
            <a:tailEnd len="med" w="med" type="stealth"/>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69"/>
          <p:cNvSpPr txBox="1"/>
          <p:nvPr>
            <p:ph type="ctrTitle"/>
          </p:nvPr>
        </p:nvSpPr>
        <p:spPr>
          <a:xfrm>
            <a:off x="889350" y="1715300"/>
            <a:ext cx="23124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Study</a:t>
            </a:r>
            <a:endParaRPr/>
          </a:p>
          <a:p>
            <a:pPr indent="0" lvl="0" marL="0" rtl="0" algn="r">
              <a:spcBef>
                <a:spcPts val="0"/>
              </a:spcBef>
              <a:spcAft>
                <a:spcPts val="0"/>
              </a:spcAft>
              <a:buNone/>
            </a:pPr>
            <a:r>
              <a:rPr lang="en"/>
              <a:t>Strategies</a:t>
            </a:r>
            <a:endParaRPr/>
          </a:p>
        </p:txBody>
      </p:sp>
      <p:sp>
        <p:nvSpPr>
          <p:cNvPr id="514" name="Google Shape;514;p69"/>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Recognize that there are two different skills that are being tested and two different subject areas.</a:t>
            </a:r>
            <a:endParaRPr/>
          </a:p>
        </p:txBody>
      </p:sp>
      <p:sp>
        <p:nvSpPr>
          <p:cNvPr id="515" name="Google Shape;515;p69"/>
          <p:cNvSpPr/>
          <p:nvPr/>
        </p:nvSpPr>
        <p:spPr>
          <a:xfrm>
            <a:off x="4377800"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Language Constructs: </a:t>
            </a:r>
            <a:r>
              <a:rPr lang="en">
                <a:latin typeface="Anaheim"/>
                <a:ea typeface="Anaheim"/>
                <a:cs typeface="Anaheim"/>
                <a:sym typeface="Anaheim"/>
              </a:rPr>
              <a:t>Recognizing what different components of the language are and how they work.</a:t>
            </a:r>
            <a:endParaRPr>
              <a:latin typeface="Anaheim"/>
              <a:ea typeface="Anaheim"/>
              <a:cs typeface="Anaheim"/>
              <a:sym typeface="Anaheim"/>
            </a:endParaRPr>
          </a:p>
        </p:txBody>
      </p:sp>
      <p:sp>
        <p:nvSpPr>
          <p:cNvPr id="516" name="Google Shape;516;p69"/>
          <p:cNvSpPr/>
          <p:nvPr/>
        </p:nvSpPr>
        <p:spPr>
          <a:xfrm>
            <a:off x="4276150" y="2753400"/>
            <a:ext cx="4594500" cy="1551900"/>
          </a:xfrm>
          <a:prstGeom prst="roundRect">
            <a:avLst>
              <a:gd fmla="val 16667" name="adj"/>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Common formats to expect:</a:t>
            </a:r>
            <a:endParaRPr>
              <a:latin typeface="Pacifico"/>
              <a:ea typeface="Pacifico"/>
              <a:cs typeface="Pacifico"/>
              <a:sym typeface="Pacifico"/>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Definitions / Concepts: </a:t>
            </a:r>
            <a:r>
              <a:rPr lang="en" sz="1200">
                <a:latin typeface="Anaheim"/>
                <a:ea typeface="Anaheim"/>
                <a:cs typeface="Anaheim"/>
                <a:sym typeface="Anaheim"/>
              </a:rPr>
              <a:t>“What does it mean that Python is dynamically typed?”</a:t>
            </a:r>
            <a:endParaRPr sz="1200">
              <a:latin typeface="Anaheim"/>
              <a:ea typeface="Anaheim"/>
              <a:cs typeface="Anaheim"/>
              <a:sym typeface="Anaheim"/>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Edge Cases: </a:t>
            </a:r>
            <a:r>
              <a:rPr lang="en" sz="1200">
                <a:latin typeface="Anaheim"/>
                <a:ea typeface="Anaheim"/>
                <a:cs typeface="Anaheim"/>
                <a:sym typeface="Anaheim"/>
              </a:rPr>
              <a:t>“Is int(0.1) truthy or falsey?”</a:t>
            </a:r>
            <a:endParaRPr sz="1200">
              <a:latin typeface="Anaheim"/>
              <a:ea typeface="Anaheim"/>
              <a:cs typeface="Anaheim"/>
              <a:sym typeface="Anaheim"/>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Syntax: “</a:t>
            </a:r>
            <a:r>
              <a:rPr lang="en" sz="1200">
                <a:latin typeface="Anaheim"/>
                <a:ea typeface="Anaheim"/>
                <a:cs typeface="Anaheim"/>
                <a:sym typeface="Anaheim"/>
              </a:rPr>
              <a:t>Where is the error in this code?”</a:t>
            </a:r>
            <a:endParaRPr sz="1200">
              <a:latin typeface="Anaheim"/>
              <a:ea typeface="Anaheim"/>
              <a:cs typeface="Anaheim"/>
              <a:sym typeface="Anaheim"/>
            </a:endParaRPr>
          </a:p>
          <a:p>
            <a:pPr indent="0" lvl="0" marL="0" rtl="0" algn="l">
              <a:spcBef>
                <a:spcPts val="0"/>
              </a:spcBef>
              <a:spcAft>
                <a:spcPts val="0"/>
              </a:spcAft>
              <a:buNone/>
            </a:pPr>
            <a:r>
              <a:t/>
            </a:r>
            <a:endParaRPr/>
          </a:p>
        </p:txBody>
      </p:sp>
      <p:sp>
        <p:nvSpPr>
          <p:cNvPr id="517" name="Google Shape;517;p69"/>
          <p:cNvSpPr/>
          <p:nvPr/>
        </p:nvSpPr>
        <p:spPr>
          <a:xfrm>
            <a:off x="6593750" y="813625"/>
            <a:ext cx="1944900" cy="16737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naheim"/>
                <a:ea typeface="Anaheim"/>
                <a:cs typeface="Anaheim"/>
                <a:sym typeface="Anaheim"/>
              </a:rPr>
              <a:t>Physical or virtual flashcards can be helpful here. Consider making and trading these with others in the class.</a:t>
            </a:r>
            <a:endParaRPr sz="1000">
              <a:latin typeface="Anaheim"/>
              <a:ea typeface="Anaheim"/>
              <a:cs typeface="Anaheim"/>
              <a:sym typeface="Anaheim"/>
            </a:endParaRPr>
          </a:p>
          <a:p>
            <a:pPr indent="0" lvl="0" marL="0" rtl="0" algn="l">
              <a:spcBef>
                <a:spcPts val="0"/>
              </a:spcBef>
              <a:spcAft>
                <a:spcPts val="0"/>
              </a:spcAft>
              <a:buNone/>
            </a:pPr>
            <a:r>
              <a:t/>
            </a:r>
            <a:endParaRPr sz="1000">
              <a:latin typeface="Anaheim"/>
              <a:ea typeface="Anaheim"/>
              <a:cs typeface="Anaheim"/>
              <a:sym typeface="Anaheim"/>
            </a:endParaRPr>
          </a:p>
          <a:p>
            <a:pPr indent="0" lvl="0" marL="0" rtl="0" algn="l">
              <a:spcBef>
                <a:spcPts val="0"/>
              </a:spcBef>
              <a:spcAft>
                <a:spcPts val="0"/>
              </a:spcAft>
              <a:buNone/>
            </a:pPr>
            <a:r>
              <a:rPr lang="en" sz="1000">
                <a:latin typeface="Anaheim"/>
                <a:ea typeface="Anaheim"/>
                <a:cs typeface="Anaheim"/>
                <a:sym typeface="Anaheim"/>
              </a:rPr>
              <a:t>All problems on language constructs should be answerable with slide content but some may be tricky in application.</a:t>
            </a:r>
            <a:endParaRPr sz="1000">
              <a:latin typeface="Anaheim"/>
              <a:ea typeface="Anaheim"/>
              <a:cs typeface="Anaheim"/>
              <a:sym typeface="Anaheim"/>
            </a:endParaRPr>
          </a:p>
        </p:txBody>
      </p:sp>
      <p:sp>
        <p:nvSpPr>
          <p:cNvPr id="518" name="Google Shape;518;p69"/>
          <p:cNvSpPr/>
          <p:nvPr/>
        </p:nvSpPr>
        <p:spPr>
          <a:xfrm>
            <a:off x="4397100" y="2672025"/>
            <a:ext cx="4594500" cy="15519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70"/>
          <p:cNvSpPr txBox="1"/>
          <p:nvPr>
            <p:ph type="ctrTitle"/>
          </p:nvPr>
        </p:nvSpPr>
        <p:spPr>
          <a:xfrm>
            <a:off x="889350" y="1715300"/>
            <a:ext cx="23124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Study</a:t>
            </a:r>
            <a:endParaRPr/>
          </a:p>
          <a:p>
            <a:pPr indent="0" lvl="0" marL="0" rtl="0" algn="r">
              <a:spcBef>
                <a:spcPts val="0"/>
              </a:spcBef>
              <a:spcAft>
                <a:spcPts val="0"/>
              </a:spcAft>
              <a:buNone/>
            </a:pPr>
            <a:r>
              <a:rPr lang="en"/>
              <a:t>Strategies</a:t>
            </a:r>
            <a:endParaRPr/>
          </a:p>
        </p:txBody>
      </p:sp>
      <p:sp>
        <p:nvSpPr>
          <p:cNvPr id="524" name="Google Shape;524;p70"/>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Recognize that there are two different skills that are being tested and two different subject areas.</a:t>
            </a:r>
            <a:endParaRPr/>
          </a:p>
        </p:txBody>
      </p:sp>
      <p:sp>
        <p:nvSpPr>
          <p:cNvPr id="525" name="Google Shape;525;p70"/>
          <p:cNvSpPr/>
          <p:nvPr/>
        </p:nvSpPr>
        <p:spPr>
          <a:xfrm>
            <a:off x="4377800" y="786525"/>
            <a:ext cx="1992300" cy="17853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Algorithmic Thinking: </a:t>
            </a:r>
            <a:r>
              <a:rPr lang="en">
                <a:latin typeface="Anaheim"/>
                <a:ea typeface="Anaheim"/>
                <a:cs typeface="Anaheim"/>
                <a:sym typeface="Anaheim"/>
              </a:rPr>
              <a:t>Understanding which constructs will help you solve a problem and how to use them in context.</a:t>
            </a:r>
            <a:endParaRPr>
              <a:latin typeface="Pacifico"/>
              <a:ea typeface="Pacifico"/>
              <a:cs typeface="Pacifico"/>
              <a:sym typeface="Pacifico"/>
            </a:endParaRPr>
          </a:p>
        </p:txBody>
      </p:sp>
      <p:sp>
        <p:nvSpPr>
          <p:cNvPr id="526" name="Google Shape;526;p70"/>
          <p:cNvSpPr/>
          <p:nvPr/>
        </p:nvSpPr>
        <p:spPr>
          <a:xfrm>
            <a:off x="4276150" y="2753400"/>
            <a:ext cx="4594500" cy="1551900"/>
          </a:xfrm>
          <a:prstGeom prst="roundRect">
            <a:avLst>
              <a:gd fmla="val 16667" name="adj"/>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acifico"/>
                <a:ea typeface="Pacifico"/>
                <a:cs typeface="Pacifico"/>
                <a:sym typeface="Pacifico"/>
              </a:rPr>
              <a:t>Common formats to expect:</a:t>
            </a:r>
            <a:endParaRPr>
              <a:latin typeface="Pacifico"/>
              <a:ea typeface="Pacifico"/>
              <a:cs typeface="Pacifico"/>
              <a:sym typeface="Pacifico"/>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Sort / filter: </a:t>
            </a:r>
            <a:r>
              <a:rPr lang="en" sz="1200">
                <a:latin typeface="Anaheim"/>
                <a:ea typeface="Anaheim"/>
                <a:cs typeface="Anaheim"/>
                <a:sym typeface="Anaheim"/>
              </a:rPr>
              <a:t>Given x input, sort or filter out components.</a:t>
            </a:r>
            <a:endParaRPr sz="1200">
              <a:latin typeface="Anaheim"/>
              <a:ea typeface="Anaheim"/>
              <a:cs typeface="Anaheim"/>
              <a:sym typeface="Anaheim"/>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Count: </a:t>
            </a:r>
            <a:r>
              <a:rPr lang="en" sz="1200">
                <a:latin typeface="Anaheim"/>
                <a:ea typeface="Anaheim"/>
                <a:cs typeface="Anaheim"/>
                <a:sym typeface="Anaheim"/>
              </a:rPr>
              <a:t>Given x input, determine how many times a condition is met.</a:t>
            </a:r>
            <a:endParaRPr sz="1200">
              <a:latin typeface="Anaheim"/>
              <a:ea typeface="Anaheim"/>
              <a:cs typeface="Anaheim"/>
              <a:sym typeface="Anaheim"/>
            </a:endParaRPr>
          </a:p>
          <a:p>
            <a:pPr indent="-304800" lvl="0" marL="457200" rtl="0" algn="l">
              <a:spcBef>
                <a:spcPts val="0"/>
              </a:spcBef>
              <a:spcAft>
                <a:spcPts val="0"/>
              </a:spcAft>
              <a:buSzPts val="1200"/>
              <a:buFont typeface="Anaheim"/>
              <a:buChar char="●"/>
            </a:pPr>
            <a:r>
              <a:rPr b="1" lang="en" sz="1200">
                <a:latin typeface="Anaheim"/>
                <a:ea typeface="Anaheim"/>
                <a:cs typeface="Anaheim"/>
                <a:sym typeface="Anaheim"/>
              </a:rPr>
              <a:t>Find / Replace:</a:t>
            </a:r>
            <a:r>
              <a:rPr lang="en" sz="1200">
                <a:latin typeface="Anaheim"/>
                <a:ea typeface="Anaheim"/>
                <a:cs typeface="Anaheim"/>
                <a:sym typeface="Anaheim"/>
              </a:rPr>
              <a:t> Find where in a collection something occurs and modify it. </a:t>
            </a:r>
            <a:endParaRPr sz="1200">
              <a:latin typeface="Anaheim"/>
              <a:ea typeface="Anaheim"/>
              <a:cs typeface="Anaheim"/>
              <a:sym typeface="Anaheim"/>
            </a:endParaRPr>
          </a:p>
          <a:p>
            <a:pPr indent="0" lvl="0" marL="0" rtl="0" algn="l">
              <a:spcBef>
                <a:spcPts val="0"/>
              </a:spcBef>
              <a:spcAft>
                <a:spcPts val="0"/>
              </a:spcAft>
              <a:buNone/>
            </a:pPr>
            <a:r>
              <a:t/>
            </a:r>
            <a:endParaRPr/>
          </a:p>
        </p:txBody>
      </p:sp>
      <p:sp>
        <p:nvSpPr>
          <p:cNvPr id="527" name="Google Shape;527;p70"/>
          <p:cNvSpPr/>
          <p:nvPr/>
        </p:nvSpPr>
        <p:spPr>
          <a:xfrm>
            <a:off x="6593750" y="813625"/>
            <a:ext cx="1944900" cy="16737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Anaheim"/>
                <a:ea typeface="Anaheim"/>
                <a:cs typeface="Anaheim"/>
                <a:sym typeface="Anaheim"/>
              </a:rPr>
              <a:t>Using coding sites to generate problems that you need to solve is a great strategy here. Solving dozens of problems will start to build familiarity for you with common constructs and you’ll start to see how certain patterns repeat.</a:t>
            </a:r>
            <a:endParaRPr sz="1000">
              <a:latin typeface="Anaheim"/>
              <a:ea typeface="Anaheim"/>
              <a:cs typeface="Anaheim"/>
              <a:sym typeface="Anaheim"/>
            </a:endParaRPr>
          </a:p>
        </p:txBody>
      </p:sp>
      <p:sp>
        <p:nvSpPr>
          <p:cNvPr id="528" name="Google Shape;528;p70"/>
          <p:cNvSpPr/>
          <p:nvPr/>
        </p:nvSpPr>
        <p:spPr>
          <a:xfrm>
            <a:off x="4377800" y="2666150"/>
            <a:ext cx="4594500" cy="15519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71"/>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Example Problem</a:t>
            </a:r>
            <a:endParaRPr/>
          </a:p>
        </p:txBody>
      </p:sp>
      <p:sp>
        <p:nvSpPr>
          <p:cNvPr id="534" name="Google Shape;534;p71"/>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pic>
        <p:nvPicPr>
          <p:cNvPr id="535" name="Google Shape;535;p71"/>
          <p:cNvPicPr preferRelativeResize="0"/>
          <p:nvPr/>
        </p:nvPicPr>
        <p:blipFill rotWithShape="1">
          <a:blip r:embed="rId3">
            <a:alphaModFix/>
          </a:blip>
          <a:srcRect b="48681" l="0" r="0" t="0"/>
          <a:stretch/>
        </p:blipFill>
        <p:spPr>
          <a:xfrm>
            <a:off x="4259300" y="885800"/>
            <a:ext cx="4831625" cy="17304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2"/>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Example Solution</a:t>
            </a:r>
            <a:endParaRPr/>
          </a:p>
        </p:txBody>
      </p:sp>
      <p:sp>
        <p:nvSpPr>
          <p:cNvPr id="541" name="Google Shape;541;p72"/>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pic>
        <p:nvPicPr>
          <p:cNvPr id="542" name="Google Shape;542;p72"/>
          <p:cNvPicPr preferRelativeResize="0"/>
          <p:nvPr/>
        </p:nvPicPr>
        <p:blipFill>
          <a:blip r:embed="rId3">
            <a:alphaModFix/>
          </a:blip>
          <a:stretch>
            <a:fillRect/>
          </a:stretch>
        </p:blipFill>
        <p:spPr>
          <a:xfrm>
            <a:off x="4259300" y="885800"/>
            <a:ext cx="4831625" cy="33719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3"/>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Example Problem</a:t>
            </a:r>
            <a:endParaRPr/>
          </a:p>
        </p:txBody>
      </p:sp>
      <p:sp>
        <p:nvSpPr>
          <p:cNvPr id="548" name="Google Shape;548;p73"/>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a:t>
            </a:r>
            <a:endParaRPr sz="10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r">
              <a:spcBef>
                <a:spcPts val="0"/>
              </a:spcBef>
              <a:spcAft>
                <a:spcPts val="0"/>
              </a:spcAft>
              <a:buNone/>
            </a:pPr>
            <a:r>
              <a:t/>
            </a:r>
            <a:endParaRPr/>
          </a:p>
        </p:txBody>
      </p:sp>
      <p:pic>
        <p:nvPicPr>
          <p:cNvPr id="549" name="Google Shape;549;p73"/>
          <p:cNvPicPr preferRelativeResize="0"/>
          <p:nvPr/>
        </p:nvPicPr>
        <p:blipFill>
          <a:blip r:embed="rId3">
            <a:alphaModFix/>
          </a:blip>
          <a:stretch>
            <a:fillRect/>
          </a:stretch>
        </p:blipFill>
        <p:spPr>
          <a:xfrm>
            <a:off x="4343525" y="606450"/>
            <a:ext cx="4591050" cy="40386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4"/>
          <p:cNvSpPr txBox="1"/>
          <p:nvPr>
            <p:ph idx="4294967295" type="subTitle"/>
          </p:nvPr>
        </p:nvSpPr>
        <p:spPr>
          <a:xfrm>
            <a:off x="116850" y="78250"/>
            <a:ext cx="42726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l">
              <a:spcBef>
                <a:spcPts val="1600"/>
              </a:spcBef>
              <a:spcAft>
                <a:spcPts val="1600"/>
              </a:spcAft>
              <a:buNone/>
            </a:pPr>
            <a:r>
              <a:t/>
            </a:r>
            <a:endParaRPr/>
          </a:p>
        </p:txBody>
      </p:sp>
      <p:pic>
        <p:nvPicPr>
          <p:cNvPr id="555" name="Google Shape;555;p74"/>
          <p:cNvPicPr preferRelativeResize="0"/>
          <p:nvPr/>
        </p:nvPicPr>
        <p:blipFill>
          <a:blip r:embed="rId3">
            <a:alphaModFix/>
          </a:blip>
          <a:stretch>
            <a:fillRect/>
          </a:stretch>
        </p:blipFill>
        <p:spPr>
          <a:xfrm>
            <a:off x="116850" y="927350"/>
            <a:ext cx="4591050" cy="4038600"/>
          </a:xfrm>
          <a:prstGeom prst="rect">
            <a:avLst/>
          </a:prstGeom>
          <a:noFill/>
          <a:ln>
            <a:noFill/>
          </a:ln>
        </p:spPr>
      </p:pic>
      <p:sp>
        <p:nvSpPr>
          <p:cNvPr id="556" name="Google Shape;556;p74"/>
          <p:cNvSpPr txBox="1"/>
          <p:nvPr/>
        </p:nvSpPr>
        <p:spPr>
          <a:xfrm>
            <a:off x="4859275" y="183350"/>
            <a:ext cx="4036200" cy="18195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Pseudocode (first phase)</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t/>
            </a:r>
            <a:endParaRPr sz="900">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Get a list/set of all of the IPs that were seen in February</a:t>
            </a:r>
            <a:endParaRPr sz="900">
              <a:solidFill>
                <a:srgbClr val="406040"/>
              </a:solidFill>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Get a list/set of all of the IPs attackers used in February</a:t>
            </a:r>
            <a:endParaRPr sz="900">
              <a:solidFill>
                <a:srgbClr val="406040"/>
              </a:solidFill>
              <a:highlight>
                <a:srgbClr val="FFFFFE"/>
              </a:highlight>
              <a:latin typeface="Roboto Mono"/>
              <a:ea typeface="Roboto Mono"/>
              <a:cs typeface="Roboto Mono"/>
              <a:sym typeface="Roboto Mono"/>
            </a:endParaRPr>
          </a:p>
          <a:p>
            <a:pPr indent="-285750" lvl="1" marL="9144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Break this down by only those that were hosting</a:t>
            </a:r>
            <a:endParaRPr sz="900">
              <a:solidFill>
                <a:srgbClr val="406040"/>
              </a:solidFill>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Find what's in common between them</a:t>
            </a:r>
            <a:endParaRPr sz="900">
              <a:solidFill>
                <a:srgbClr val="406040"/>
              </a:solidFill>
              <a:highlight>
                <a:srgbClr val="FFFFFE"/>
              </a:highlight>
              <a:latin typeface="Roboto Mono"/>
              <a:ea typeface="Roboto Mono"/>
              <a:cs typeface="Roboto Mono"/>
              <a:sym typeface="Roboto Mon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75"/>
          <p:cNvSpPr txBox="1"/>
          <p:nvPr>
            <p:ph idx="4294967295" type="subTitle"/>
          </p:nvPr>
        </p:nvSpPr>
        <p:spPr>
          <a:xfrm>
            <a:off x="349425" y="105750"/>
            <a:ext cx="42726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l">
              <a:spcBef>
                <a:spcPts val="1600"/>
              </a:spcBef>
              <a:spcAft>
                <a:spcPts val="1600"/>
              </a:spcAft>
              <a:buNone/>
            </a:pPr>
            <a:r>
              <a:t/>
            </a:r>
            <a:endParaRPr/>
          </a:p>
        </p:txBody>
      </p:sp>
      <p:pic>
        <p:nvPicPr>
          <p:cNvPr id="562" name="Google Shape;562;p75"/>
          <p:cNvPicPr preferRelativeResize="0"/>
          <p:nvPr/>
        </p:nvPicPr>
        <p:blipFill>
          <a:blip r:embed="rId3">
            <a:alphaModFix/>
          </a:blip>
          <a:stretch>
            <a:fillRect/>
          </a:stretch>
        </p:blipFill>
        <p:spPr>
          <a:xfrm>
            <a:off x="190200" y="954850"/>
            <a:ext cx="4591050" cy="4038600"/>
          </a:xfrm>
          <a:prstGeom prst="rect">
            <a:avLst/>
          </a:prstGeom>
          <a:noFill/>
          <a:ln>
            <a:noFill/>
          </a:ln>
        </p:spPr>
      </p:pic>
      <p:sp>
        <p:nvSpPr>
          <p:cNvPr id="563" name="Google Shape;563;p75"/>
          <p:cNvSpPr txBox="1"/>
          <p:nvPr/>
        </p:nvSpPr>
        <p:spPr>
          <a:xfrm>
            <a:off x="4859275" y="183350"/>
            <a:ext cx="4036200" cy="35025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Pseudocode (Second phase)</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t/>
            </a:r>
            <a:endParaRPr sz="900">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Get a list/set of all of the IPs that were seen in February → </a:t>
            </a:r>
            <a:r>
              <a:rPr lang="en" sz="900">
                <a:solidFill>
                  <a:srgbClr val="FF0000"/>
                </a:solidFill>
                <a:highlight>
                  <a:srgbClr val="FFFFFE"/>
                </a:highlight>
                <a:latin typeface="Roboto Mono"/>
                <a:ea typeface="Roboto Mono"/>
                <a:cs typeface="Roboto Mono"/>
                <a:sym typeface="Roboto Mono"/>
              </a:rPr>
              <a:t>iterate key, value pairs in network_logs and if they key starts with 02 and end with 21 with slice notation</a:t>
            </a:r>
            <a:endParaRPr sz="900">
              <a:solidFill>
                <a:srgbClr val="FF0000"/>
              </a:solidFill>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Get a list/set of all of the IPs attackers used in February → </a:t>
            </a:r>
            <a:r>
              <a:rPr lang="en" sz="900">
                <a:solidFill>
                  <a:srgbClr val="FF0000"/>
                </a:solidFill>
                <a:highlight>
                  <a:srgbClr val="FFFFFE"/>
                </a:highlight>
                <a:latin typeface="Roboto Mono"/>
                <a:ea typeface="Roboto Mono"/>
                <a:cs typeface="Roboto Mono"/>
                <a:sym typeface="Roboto Mono"/>
              </a:rPr>
              <a:t>wait, I don’t have to use sets here. I can just get the IPs that are in my list? Oh wait I could create a new dictionary based on the given one where I only copy out matching keys?</a:t>
            </a:r>
            <a:endParaRPr sz="900">
              <a:solidFill>
                <a:srgbClr val="406040"/>
              </a:solidFill>
              <a:highlight>
                <a:srgbClr val="FFFFFE"/>
              </a:highlight>
              <a:latin typeface="Roboto Mono"/>
              <a:ea typeface="Roboto Mono"/>
              <a:cs typeface="Roboto Mono"/>
              <a:sym typeface="Roboto Mono"/>
            </a:endParaRPr>
          </a:p>
          <a:p>
            <a:pPr indent="-285750" lvl="1" marL="9144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Break this down by only those that were hosting → </a:t>
            </a:r>
            <a:r>
              <a:rPr lang="en" sz="900">
                <a:solidFill>
                  <a:srgbClr val="FF0000"/>
                </a:solidFill>
                <a:highlight>
                  <a:srgbClr val="FFFFFE"/>
                </a:highlight>
                <a:latin typeface="Roboto Mono"/>
                <a:ea typeface="Roboto Mono"/>
                <a:cs typeface="Roboto Mono"/>
                <a:sym typeface="Roboto Mono"/>
              </a:rPr>
              <a:t>and then I can check if hosting is in the value list. And that’s common by default because I only got keys that match.</a:t>
            </a:r>
            <a:endParaRPr sz="900">
              <a:solidFill>
                <a:srgbClr val="FF0000"/>
              </a:solidFill>
              <a:highlight>
                <a:srgbClr val="FFFFFE"/>
              </a:highlight>
              <a:latin typeface="Roboto Mono"/>
              <a:ea typeface="Roboto Mono"/>
              <a:cs typeface="Roboto Mono"/>
              <a:sym typeface="Roboto Mono"/>
            </a:endParaRPr>
          </a:p>
          <a:p>
            <a:pPr indent="-285750" lvl="0" marL="457200" rtl="0" algn="l">
              <a:lnSpc>
                <a:spcPct val="135000"/>
              </a:lnSpc>
              <a:spcBef>
                <a:spcPts val="0"/>
              </a:spcBef>
              <a:spcAft>
                <a:spcPts val="0"/>
              </a:spcAft>
              <a:buClr>
                <a:srgbClr val="406040"/>
              </a:buClr>
              <a:buSzPts val="900"/>
              <a:buFont typeface="Roboto Mono"/>
              <a:buChar char="●"/>
            </a:pPr>
            <a:r>
              <a:rPr lang="en" sz="900">
                <a:solidFill>
                  <a:srgbClr val="406040"/>
                </a:solidFill>
                <a:highlight>
                  <a:srgbClr val="FFFFFE"/>
                </a:highlight>
                <a:latin typeface="Roboto Mono"/>
                <a:ea typeface="Roboto Mono"/>
                <a:cs typeface="Roboto Mono"/>
                <a:sym typeface="Roboto Mono"/>
              </a:rPr>
              <a:t>Find what's in common between them</a:t>
            </a:r>
            <a:endParaRPr sz="900">
              <a:solidFill>
                <a:srgbClr val="406040"/>
              </a:solidFill>
              <a:highlight>
                <a:srgbClr val="FFFFFE"/>
              </a:highlight>
              <a:latin typeface="Roboto Mono"/>
              <a:ea typeface="Roboto Mono"/>
              <a:cs typeface="Roboto Mono"/>
              <a:sym typeface="Roboto Mon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76"/>
          <p:cNvSpPr txBox="1"/>
          <p:nvPr>
            <p:ph idx="4294967295" type="subTitle"/>
          </p:nvPr>
        </p:nvSpPr>
        <p:spPr>
          <a:xfrm>
            <a:off x="349425" y="105750"/>
            <a:ext cx="42726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l">
              <a:spcBef>
                <a:spcPts val="1600"/>
              </a:spcBef>
              <a:spcAft>
                <a:spcPts val="1600"/>
              </a:spcAft>
              <a:buNone/>
            </a:pPr>
            <a:r>
              <a:t/>
            </a:r>
            <a:endParaRPr/>
          </a:p>
        </p:txBody>
      </p:sp>
      <p:pic>
        <p:nvPicPr>
          <p:cNvPr id="569" name="Google Shape;569;p76"/>
          <p:cNvPicPr preferRelativeResize="0"/>
          <p:nvPr/>
        </p:nvPicPr>
        <p:blipFill>
          <a:blip r:embed="rId3">
            <a:alphaModFix/>
          </a:blip>
          <a:stretch>
            <a:fillRect/>
          </a:stretch>
        </p:blipFill>
        <p:spPr>
          <a:xfrm>
            <a:off x="190200" y="954850"/>
            <a:ext cx="4591050" cy="4038600"/>
          </a:xfrm>
          <a:prstGeom prst="rect">
            <a:avLst/>
          </a:prstGeom>
          <a:noFill/>
          <a:ln>
            <a:noFill/>
          </a:ln>
        </p:spPr>
      </p:pic>
      <p:sp>
        <p:nvSpPr>
          <p:cNvPr id="570" name="Google Shape;570;p76"/>
          <p:cNvSpPr txBox="1"/>
          <p:nvPr/>
        </p:nvSpPr>
        <p:spPr>
          <a:xfrm>
            <a:off x="4859275" y="183350"/>
            <a:ext cx="4036200" cy="14454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Pseudocode (final phase)</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filter network_logs with a for loop and date slicing</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filter attacker_infra with the last result</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create a list for the final result</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iterate the new dict values and iterate the list </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make sure to only append out the hop point keys</a:t>
            </a:r>
            <a:endParaRPr sz="900">
              <a:solidFill>
                <a:srgbClr val="406040"/>
              </a:solidFill>
              <a:highlight>
                <a:srgbClr val="FFFFFE"/>
              </a:highlight>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ph type="ctrTitle"/>
          </p:nvPr>
        </p:nvSpPr>
        <p:spPr>
          <a:xfrm>
            <a:off x="5641825" y="1658275"/>
            <a:ext cx="2655600" cy="182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Q&amp;A</a:t>
            </a:r>
            <a:endParaRPr/>
          </a:p>
        </p:txBody>
      </p:sp>
      <p:sp>
        <p:nvSpPr>
          <p:cNvPr id="225" name="Google Shape;225;p32"/>
          <p:cNvSpPr txBox="1"/>
          <p:nvPr/>
        </p:nvSpPr>
        <p:spPr>
          <a:xfrm>
            <a:off x="2169725" y="1822975"/>
            <a:ext cx="9063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600">
                <a:latin typeface="Pacifico"/>
                <a:ea typeface="Pacifico"/>
                <a:cs typeface="Pacifico"/>
                <a:sym typeface="Pacifico"/>
              </a:rPr>
              <a:t>?</a:t>
            </a:r>
            <a:endParaRPr sz="9600">
              <a:latin typeface="Pacifico"/>
              <a:ea typeface="Pacifico"/>
              <a:cs typeface="Pacifico"/>
              <a:sym typeface="Pacifico"/>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77"/>
          <p:cNvSpPr txBox="1"/>
          <p:nvPr>
            <p:ph idx="4294967295" type="subTitle"/>
          </p:nvPr>
        </p:nvSpPr>
        <p:spPr>
          <a:xfrm>
            <a:off x="349425" y="105750"/>
            <a:ext cx="42726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l">
              <a:spcBef>
                <a:spcPts val="1600"/>
              </a:spcBef>
              <a:spcAft>
                <a:spcPts val="1600"/>
              </a:spcAft>
              <a:buNone/>
            </a:pPr>
            <a:r>
              <a:t/>
            </a:r>
            <a:endParaRPr/>
          </a:p>
        </p:txBody>
      </p:sp>
      <p:pic>
        <p:nvPicPr>
          <p:cNvPr id="576" name="Google Shape;576;p77"/>
          <p:cNvPicPr preferRelativeResize="0"/>
          <p:nvPr/>
        </p:nvPicPr>
        <p:blipFill>
          <a:blip r:embed="rId3">
            <a:alphaModFix/>
          </a:blip>
          <a:stretch>
            <a:fillRect/>
          </a:stretch>
        </p:blipFill>
        <p:spPr>
          <a:xfrm>
            <a:off x="190200" y="954850"/>
            <a:ext cx="4591050" cy="4038600"/>
          </a:xfrm>
          <a:prstGeom prst="rect">
            <a:avLst/>
          </a:prstGeom>
          <a:noFill/>
          <a:ln>
            <a:noFill/>
          </a:ln>
        </p:spPr>
      </p:pic>
      <p:sp>
        <p:nvSpPr>
          <p:cNvPr id="577" name="Google Shape;577;p77"/>
          <p:cNvSpPr txBox="1"/>
          <p:nvPr/>
        </p:nvSpPr>
        <p:spPr>
          <a:xfrm>
            <a:off x="4859275" y="183350"/>
            <a:ext cx="4036200" cy="16323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Pseudocode (final phase)</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filter network_logs with a for loop and date slicing</a:t>
            </a:r>
            <a:endParaRPr sz="900">
              <a:solidFill>
                <a:srgbClr val="406040"/>
              </a:solidFill>
              <a:highlight>
                <a:srgbClr val="FFFFFE"/>
              </a:highlight>
              <a:latin typeface="Roboto Mono"/>
              <a:ea typeface="Roboto Mono"/>
              <a:cs typeface="Roboto Mono"/>
              <a:sym typeface="Roboto Mono"/>
            </a:endParaRPr>
          </a:p>
          <a:p>
            <a:pPr indent="457200" lvl="0" marL="0" rtl="0" algn="l">
              <a:lnSpc>
                <a:spcPct val="135000"/>
              </a:lnSpc>
              <a:spcBef>
                <a:spcPts val="0"/>
              </a:spcBef>
              <a:spcAft>
                <a:spcPts val="0"/>
              </a:spcAft>
              <a:buNone/>
            </a:pPr>
            <a:r>
              <a:rPr lang="en" sz="900">
                <a:solidFill>
                  <a:srgbClr val="FF0000"/>
                </a:solidFill>
                <a:highlight>
                  <a:srgbClr val="FFFFFE"/>
                </a:highlight>
                <a:latin typeface="Roboto Mono"/>
                <a:ea typeface="Roboto Mono"/>
                <a:cs typeface="Roboto Mono"/>
                <a:sym typeface="Roboto Mono"/>
              </a:rPr>
              <a:t># Test as I go</a:t>
            </a:r>
            <a:endParaRPr sz="900">
              <a:solidFill>
                <a:srgbClr val="FF000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filter attacker_infra with the last result</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create a list for the final result</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iterate the new dict values and iterate the list </a:t>
            </a:r>
            <a:endParaRPr sz="900">
              <a:solidFill>
                <a:srgbClr val="406040"/>
              </a:solidFill>
              <a:highlight>
                <a:srgbClr val="FFFFFE"/>
              </a:highlight>
              <a:latin typeface="Roboto Mono"/>
              <a:ea typeface="Roboto Mono"/>
              <a:cs typeface="Roboto Mono"/>
              <a:sym typeface="Roboto Mono"/>
            </a:endParaRPr>
          </a:p>
          <a:p>
            <a:pPr indent="0" lvl="0" marL="0" rtl="0" algn="l">
              <a:lnSpc>
                <a:spcPct val="135000"/>
              </a:lnSpc>
              <a:spcBef>
                <a:spcPts val="0"/>
              </a:spcBef>
              <a:spcAft>
                <a:spcPts val="0"/>
              </a:spcAft>
              <a:buNone/>
            </a:pPr>
            <a:r>
              <a:rPr lang="en" sz="900">
                <a:solidFill>
                  <a:srgbClr val="406040"/>
                </a:solidFill>
                <a:highlight>
                  <a:srgbClr val="FFFFFE"/>
                </a:highlight>
                <a:latin typeface="Roboto Mono"/>
                <a:ea typeface="Roboto Mono"/>
                <a:cs typeface="Roboto Mono"/>
                <a:sym typeface="Roboto Mono"/>
              </a:rPr>
              <a:t># make sure to only append out the hop point keys</a:t>
            </a:r>
            <a:endParaRPr sz="900">
              <a:solidFill>
                <a:srgbClr val="406040"/>
              </a:solidFill>
              <a:highlight>
                <a:srgbClr val="FFFFFE"/>
              </a:highlight>
              <a:latin typeface="Roboto Mono"/>
              <a:ea typeface="Roboto Mono"/>
              <a:cs typeface="Roboto Mono"/>
              <a:sym typeface="Roboto Mono"/>
            </a:endParaRPr>
          </a:p>
        </p:txBody>
      </p:sp>
      <p:pic>
        <p:nvPicPr>
          <p:cNvPr id="578" name="Google Shape;578;p77"/>
          <p:cNvPicPr preferRelativeResize="0"/>
          <p:nvPr/>
        </p:nvPicPr>
        <p:blipFill>
          <a:blip r:embed="rId4">
            <a:alphaModFix/>
          </a:blip>
          <a:stretch>
            <a:fillRect/>
          </a:stretch>
        </p:blipFill>
        <p:spPr>
          <a:xfrm>
            <a:off x="5060000" y="1870225"/>
            <a:ext cx="2931017" cy="1462450"/>
          </a:xfrm>
          <a:prstGeom prst="rect">
            <a:avLst/>
          </a:prstGeom>
          <a:noFill/>
          <a:ln>
            <a:noFill/>
          </a:ln>
        </p:spPr>
      </p:pic>
      <p:pic>
        <p:nvPicPr>
          <p:cNvPr id="579" name="Google Shape;579;p77"/>
          <p:cNvPicPr preferRelativeResize="0"/>
          <p:nvPr/>
        </p:nvPicPr>
        <p:blipFill>
          <a:blip r:embed="rId5">
            <a:alphaModFix/>
          </a:blip>
          <a:stretch>
            <a:fillRect/>
          </a:stretch>
        </p:blipFill>
        <p:spPr>
          <a:xfrm>
            <a:off x="5060000" y="3232550"/>
            <a:ext cx="2824875" cy="17609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78"/>
          <p:cNvSpPr txBox="1"/>
          <p:nvPr>
            <p:ph idx="4294967295" type="subTitle"/>
          </p:nvPr>
        </p:nvSpPr>
        <p:spPr>
          <a:xfrm>
            <a:off x="349425" y="105750"/>
            <a:ext cx="4272600" cy="1104300"/>
          </a:xfrm>
          <a:prstGeom prst="rect">
            <a:avLst/>
          </a:prstGeom>
        </p:spPr>
        <p:txBody>
          <a:bodyPr anchorCtr="0" anchor="t" bIns="91425" lIns="91425" spcFirstLastPara="1" rIns="91425" wrap="square" tIns="91425">
            <a:noAutofit/>
          </a:bodyPr>
          <a:lstStyle/>
          <a:p>
            <a:pPr indent="0" lvl="0" marL="0" rtl="0" algn="l">
              <a:lnSpc>
                <a:spcPct val="135000"/>
              </a:lnSpc>
              <a:spcBef>
                <a:spcPts val="0"/>
              </a:spcBef>
              <a:spcAft>
                <a:spcPts val="0"/>
              </a:spcAft>
              <a:buNone/>
            </a:pPr>
            <a:r>
              <a:rPr lang="en" sz="1000">
                <a:solidFill>
                  <a:srgbClr val="406040"/>
                </a:solidFill>
                <a:highlight>
                  <a:srgbClr val="FFFFFE"/>
                </a:highlight>
                <a:latin typeface="Roboto Mono"/>
                <a:ea typeface="Roboto Mono"/>
                <a:cs typeface="Roboto Mono"/>
                <a:sym typeface="Roboto Mono"/>
              </a:rPr>
              <a:t># Task: Determine if any of the IPs we saw on our network in February '21 were used by attackers to host malware.</a:t>
            </a:r>
            <a:endParaRPr sz="1000">
              <a:solidFill>
                <a:srgbClr val="406040"/>
              </a:solidFill>
              <a:highlight>
                <a:srgbClr val="FFFFFE"/>
              </a:highlight>
              <a:latin typeface="Roboto Mono"/>
              <a:ea typeface="Roboto Mono"/>
              <a:cs typeface="Roboto Mono"/>
              <a:sym typeface="Roboto Mono"/>
            </a:endParaRPr>
          </a:p>
          <a:p>
            <a:pPr indent="0" lvl="0" marL="0" rtl="0" algn="l">
              <a:spcBef>
                <a:spcPts val="1600"/>
              </a:spcBef>
              <a:spcAft>
                <a:spcPts val="1600"/>
              </a:spcAft>
              <a:buNone/>
            </a:pPr>
            <a:r>
              <a:t/>
            </a:r>
            <a:endParaRPr/>
          </a:p>
        </p:txBody>
      </p:sp>
      <p:pic>
        <p:nvPicPr>
          <p:cNvPr id="585" name="Google Shape;585;p78"/>
          <p:cNvPicPr preferRelativeResize="0"/>
          <p:nvPr/>
        </p:nvPicPr>
        <p:blipFill>
          <a:blip r:embed="rId3">
            <a:alphaModFix/>
          </a:blip>
          <a:stretch>
            <a:fillRect/>
          </a:stretch>
        </p:blipFill>
        <p:spPr>
          <a:xfrm>
            <a:off x="190200" y="954850"/>
            <a:ext cx="4591050" cy="4038600"/>
          </a:xfrm>
          <a:prstGeom prst="rect">
            <a:avLst/>
          </a:prstGeom>
          <a:noFill/>
          <a:ln>
            <a:noFill/>
          </a:ln>
        </p:spPr>
      </p:pic>
      <p:pic>
        <p:nvPicPr>
          <p:cNvPr id="586" name="Google Shape;586;p78"/>
          <p:cNvPicPr preferRelativeResize="0"/>
          <p:nvPr/>
        </p:nvPicPr>
        <p:blipFill>
          <a:blip r:embed="rId4">
            <a:alphaModFix/>
          </a:blip>
          <a:stretch>
            <a:fillRect/>
          </a:stretch>
        </p:blipFill>
        <p:spPr>
          <a:xfrm>
            <a:off x="4915300" y="1591850"/>
            <a:ext cx="4057950" cy="2457727"/>
          </a:xfrm>
          <a:prstGeom prst="rect">
            <a:avLst/>
          </a:prstGeom>
          <a:noFill/>
          <a:ln>
            <a:noFill/>
          </a:ln>
        </p:spPr>
      </p:pic>
      <p:sp>
        <p:nvSpPr>
          <p:cNvPr id="587" name="Google Shape;587;p78"/>
          <p:cNvSpPr txBox="1"/>
          <p:nvPr/>
        </p:nvSpPr>
        <p:spPr>
          <a:xfrm>
            <a:off x="4382350" y="4382525"/>
            <a:ext cx="4590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u="sng">
                <a:solidFill>
                  <a:srgbClr val="980000"/>
                </a:solidFill>
                <a:latin typeface="Anaheim"/>
                <a:ea typeface="Anaheim"/>
                <a:cs typeface="Anaheim"/>
                <a:sym typeface="Anaheim"/>
              </a:rPr>
              <a:t>You will definitely see a problem like this on the midterm. You need to be able to navigate nested list/dict structures.</a:t>
            </a:r>
            <a:endParaRPr b="1" u="sng">
              <a:solidFill>
                <a:srgbClr val="980000"/>
              </a:solidFill>
              <a:latin typeface="Anaheim"/>
              <a:ea typeface="Anaheim"/>
              <a:cs typeface="Anaheim"/>
              <a:sym typeface="Anaheim"/>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79"/>
          <p:cNvSpPr txBox="1"/>
          <p:nvPr>
            <p:ph type="ctrTitle"/>
          </p:nvPr>
        </p:nvSpPr>
        <p:spPr>
          <a:xfrm>
            <a:off x="1292750" y="2192050"/>
            <a:ext cx="1908900" cy="1104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Midterm Practice Problems</a:t>
            </a:r>
            <a:endParaRPr/>
          </a:p>
        </p:txBody>
      </p:sp>
      <p:sp>
        <p:nvSpPr>
          <p:cNvPr id="593" name="Google Shape;593;p79">
            <a:hlinkClick r:id="rId3"/>
          </p:cNvPr>
          <p:cNvSpPr/>
          <p:nvPr/>
        </p:nvSpPr>
        <p:spPr>
          <a:xfrm>
            <a:off x="4941800" y="1521975"/>
            <a:ext cx="3465600" cy="20538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latin typeface="Pacifico"/>
                <a:ea typeface="Pacifico"/>
                <a:cs typeface="Pacifico"/>
                <a:sym typeface="Pacifico"/>
              </a:rPr>
              <a:t>Click for demo notebook</a:t>
            </a:r>
            <a:endParaRPr sz="2500">
              <a:latin typeface="Pacifico"/>
              <a:ea typeface="Pacifico"/>
              <a:cs typeface="Pacifico"/>
              <a:sym typeface="Pacific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80"/>
          <p:cNvSpPr txBox="1"/>
          <p:nvPr>
            <p:ph type="ctrTitle"/>
          </p:nvPr>
        </p:nvSpPr>
        <p:spPr>
          <a:xfrm>
            <a:off x="1143850" y="1105475"/>
            <a:ext cx="2058000" cy="171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Infosec topics</a:t>
            </a:r>
            <a:r>
              <a:rPr lang="en"/>
              <a:t> review</a:t>
            </a:r>
            <a:endParaRPr/>
          </a:p>
        </p:txBody>
      </p:sp>
      <p:sp>
        <p:nvSpPr>
          <p:cNvPr id="599" name="Google Shape;599;p80"/>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To apply the python skills which you have learned to the field of cybersecurity you must have familiarity with the investigative </a:t>
            </a:r>
            <a:r>
              <a:rPr lang="en"/>
              <a:t>disciplines</a:t>
            </a:r>
            <a:r>
              <a:rPr lang="en"/>
              <a:t>, facility with technical concepts, and ability to conduct analysis and communicate analytical findings.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8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Sectors within the Cybersecurity industry</a:t>
            </a:r>
            <a:endParaRPr/>
          </a:p>
        </p:txBody>
      </p:sp>
      <p:sp>
        <p:nvSpPr>
          <p:cNvPr id="605" name="Google Shape;605;p81"/>
          <p:cNvSpPr txBox="1"/>
          <p:nvPr>
            <p:ph idx="4294967295" type="body"/>
          </p:nvPr>
        </p:nvSpPr>
        <p:spPr>
          <a:xfrm>
            <a:off x="729450" y="1842050"/>
            <a:ext cx="3774300" cy="27531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2500"/>
              </a:spcBef>
              <a:spcAft>
                <a:spcPts val="0"/>
              </a:spcAft>
              <a:buClr>
                <a:srgbClr val="333333"/>
              </a:buClr>
              <a:buSzPts val="1600"/>
              <a:buFont typeface="Arial"/>
              <a:buChar char="●"/>
            </a:pPr>
            <a:r>
              <a:rPr lang="en"/>
              <a:t>Security architecture</a:t>
            </a:r>
            <a:endParaRPr/>
          </a:p>
          <a:p>
            <a:pPr indent="-330200" lvl="0" marL="457200" rtl="0" algn="l">
              <a:lnSpc>
                <a:spcPct val="115000"/>
              </a:lnSpc>
              <a:spcBef>
                <a:spcPts val="0"/>
              </a:spcBef>
              <a:spcAft>
                <a:spcPts val="0"/>
              </a:spcAft>
              <a:buClr>
                <a:srgbClr val="333333"/>
              </a:buClr>
              <a:buSzPts val="1600"/>
              <a:buFont typeface="Arial"/>
              <a:buChar char="●"/>
            </a:pPr>
            <a:r>
              <a:rPr lang="en"/>
              <a:t>Vulnerability and patch management</a:t>
            </a:r>
            <a:endParaRPr/>
          </a:p>
          <a:p>
            <a:pPr indent="-330200" lvl="0" marL="457200" rtl="0" algn="l">
              <a:lnSpc>
                <a:spcPct val="115000"/>
              </a:lnSpc>
              <a:spcBef>
                <a:spcPts val="0"/>
              </a:spcBef>
              <a:spcAft>
                <a:spcPts val="0"/>
              </a:spcAft>
              <a:buClr>
                <a:srgbClr val="333333"/>
              </a:buClr>
              <a:buSzPts val="1600"/>
              <a:buFont typeface="Arial"/>
              <a:buChar char="●"/>
            </a:pPr>
            <a:r>
              <a:rPr lang="en"/>
              <a:t>Cyber threat intelligence</a:t>
            </a:r>
            <a:endParaRPr/>
          </a:p>
          <a:p>
            <a:pPr indent="-330200" lvl="0" marL="457200" rtl="0" algn="l">
              <a:lnSpc>
                <a:spcPct val="115000"/>
              </a:lnSpc>
              <a:spcBef>
                <a:spcPts val="0"/>
              </a:spcBef>
              <a:spcAft>
                <a:spcPts val="0"/>
              </a:spcAft>
              <a:buClr>
                <a:srgbClr val="333333"/>
              </a:buClr>
              <a:buSzPts val="1600"/>
              <a:buFont typeface="Arial"/>
              <a:buChar char="●"/>
            </a:pPr>
            <a:r>
              <a:rPr lang="en"/>
              <a:t>Security Operations Center (SOC) </a:t>
            </a:r>
            <a:endParaRPr/>
          </a:p>
          <a:p>
            <a:pPr indent="-330200" lvl="0" marL="457200" rtl="0" algn="l">
              <a:lnSpc>
                <a:spcPct val="115000"/>
              </a:lnSpc>
              <a:spcBef>
                <a:spcPts val="0"/>
              </a:spcBef>
              <a:spcAft>
                <a:spcPts val="0"/>
              </a:spcAft>
              <a:buClr>
                <a:srgbClr val="333333"/>
              </a:buClr>
              <a:buSzPts val="1600"/>
              <a:buFont typeface="Arial"/>
              <a:buChar char="●"/>
            </a:pPr>
            <a:r>
              <a:rPr lang="en"/>
              <a:t>Incident response</a:t>
            </a:r>
            <a:endParaRPr/>
          </a:p>
          <a:p>
            <a:pPr indent="-330200" lvl="0" marL="457200" rtl="0" algn="l">
              <a:lnSpc>
                <a:spcPct val="115000"/>
              </a:lnSpc>
              <a:spcBef>
                <a:spcPts val="0"/>
              </a:spcBef>
              <a:spcAft>
                <a:spcPts val="0"/>
              </a:spcAft>
              <a:buClr>
                <a:srgbClr val="333333"/>
              </a:buClr>
              <a:buSzPts val="1600"/>
              <a:buFont typeface="Arial"/>
              <a:buChar char="●"/>
            </a:pPr>
            <a:r>
              <a:rPr lang="en"/>
              <a:t>Security operations</a:t>
            </a:r>
            <a:endParaRPr/>
          </a:p>
          <a:p>
            <a:pPr indent="-330200" lvl="0" marL="457200" rtl="0" algn="l">
              <a:lnSpc>
                <a:spcPct val="115000"/>
              </a:lnSpc>
              <a:spcBef>
                <a:spcPts val="0"/>
              </a:spcBef>
              <a:spcAft>
                <a:spcPts val="0"/>
              </a:spcAft>
              <a:buClr>
                <a:srgbClr val="333333"/>
              </a:buClr>
              <a:buSzPts val="1600"/>
              <a:buFont typeface="Arial"/>
              <a:buChar char="●"/>
            </a:pPr>
            <a:r>
              <a:rPr lang="en"/>
              <a:t>Compliance</a:t>
            </a:r>
            <a:endParaRPr/>
          </a:p>
          <a:p>
            <a:pPr indent="0" lvl="0" marL="0" rtl="0" algn="l">
              <a:lnSpc>
                <a:spcPct val="115000"/>
              </a:lnSpc>
              <a:spcBef>
                <a:spcPts val="2500"/>
              </a:spcBef>
              <a:spcAft>
                <a:spcPts val="1600"/>
              </a:spcAft>
              <a:buSzPts val="1300"/>
              <a:buNone/>
            </a:pPr>
            <a:r>
              <a:t/>
            </a:r>
            <a:endParaRPr/>
          </a:p>
        </p:txBody>
      </p:sp>
      <p:sp>
        <p:nvSpPr>
          <p:cNvPr id="606" name="Google Shape;606;p81"/>
          <p:cNvSpPr txBox="1"/>
          <p:nvPr>
            <p:ph idx="4294967295" type="body"/>
          </p:nvPr>
        </p:nvSpPr>
        <p:spPr>
          <a:xfrm>
            <a:off x="4643604" y="1850275"/>
            <a:ext cx="3774300" cy="22611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2500"/>
              </a:spcBef>
              <a:spcAft>
                <a:spcPts val="0"/>
              </a:spcAft>
              <a:buClr>
                <a:srgbClr val="333333"/>
              </a:buClr>
              <a:buSzPts val="1600"/>
              <a:buFont typeface="Arial"/>
              <a:buChar char="●"/>
            </a:pPr>
            <a:r>
              <a:rPr lang="en"/>
              <a:t>Network defense</a:t>
            </a:r>
            <a:endParaRPr/>
          </a:p>
          <a:p>
            <a:pPr indent="-330200" lvl="0" marL="457200" rtl="0" algn="l">
              <a:lnSpc>
                <a:spcPct val="115000"/>
              </a:lnSpc>
              <a:spcBef>
                <a:spcPts val="0"/>
              </a:spcBef>
              <a:spcAft>
                <a:spcPts val="0"/>
              </a:spcAft>
              <a:buClr>
                <a:srgbClr val="333333"/>
              </a:buClr>
              <a:buSzPts val="1600"/>
              <a:buFont typeface="Arial"/>
              <a:buChar char="●"/>
            </a:pPr>
            <a:r>
              <a:rPr lang="en"/>
              <a:t>Security risk assessment</a:t>
            </a:r>
            <a:endParaRPr/>
          </a:p>
          <a:p>
            <a:pPr indent="-330200" lvl="0" marL="457200" rtl="0" algn="l">
              <a:lnSpc>
                <a:spcPct val="115000"/>
              </a:lnSpc>
              <a:spcBef>
                <a:spcPts val="0"/>
              </a:spcBef>
              <a:spcAft>
                <a:spcPts val="0"/>
              </a:spcAft>
              <a:buClr>
                <a:srgbClr val="333333"/>
              </a:buClr>
              <a:buSzPts val="1600"/>
              <a:buFont typeface="Arial"/>
              <a:buChar char="●"/>
            </a:pPr>
            <a:r>
              <a:rPr lang="en"/>
              <a:t>Security audit </a:t>
            </a:r>
            <a:endParaRPr/>
          </a:p>
          <a:p>
            <a:pPr indent="-330200" lvl="0" marL="457200" rtl="0" algn="l">
              <a:lnSpc>
                <a:spcPct val="115000"/>
              </a:lnSpc>
              <a:spcBef>
                <a:spcPts val="0"/>
              </a:spcBef>
              <a:spcAft>
                <a:spcPts val="0"/>
              </a:spcAft>
              <a:buClr>
                <a:srgbClr val="333333"/>
              </a:buClr>
              <a:buSzPts val="1600"/>
              <a:buFont typeface="Arial"/>
              <a:buChar char="●"/>
            </a:pPr>
            <a:r>
              <a:rPr lang="en"/>
              <a:t>Cybersecurity project management</a:t>
            </a:r>
            <a:endParaRPr/>
          </a:p>
          <a:p>
            <a:pPr indent="-330200" lvl="0" marL="457200" rtl="0" algn="l">
              <a:lnSpc>
                <a:spcPct val="115000"/>
              </a:lnSpc>
              <a:spcBef>
                <a:spcPts val="0"/>
              </a:spcBef>
              <a:spcAft>
                <a:spcPts val="0"/>
              </a:spcAft>
              <a:buClr>
                <a:srgbClr val="333333"/>
              </a:buClr>
              <a:buSzPts val="1600"/>
              <a:buFont typeface="Arial"/>
              <a:buChar char="●"/>
            </a:pPr>
            <a:r>
              <a:rPr lang="en"/>
              <a:t>Penetration testing</a:t>
            </a:r>
            <a:endParaRPr/>
          </a:p>
          <a:p>
            <a:pPr indent="-330200" lvl="0" marL="457200" rtl="0" algn="l">
              <a:lnSpc>
                <a:spcPct val="115000"/>
              </a:lnSpc>
              <a:spcBef>
                <a:spcPts val="0"/>
              </a:spcBef>
              <a:spcAft>
                <a:spcPts val="0"/>
              </a:spcAft>
              <a:buClr>
                <a:srgbClr val="333333"/>
              </a:buClr>
              <a:buSzPts val="1600"/>
              <a:buFont typeface="Arial"/>
              <a:buChar char="●"/>
            </a:pPr>
            <a:r>
              <a:rPr lang="en"/>
              <a:t>Cyber threat hunting</a:t>
            </a:r>
            <a:endParaRPr/>
          </a:p>
          <a:p>
            <a:pPr indent="-330200" lvl="0" marL="457200" rtl="0" algn="l">
              <a:lnSpc>
                <a:spcPct val="115000"/>
              </a:lnSpc>
              <a:spcBef>
                <a:spcPts val="0"/>
              </a:spcBef>
              <a:spcAft>
                <a:spcPts val="0"/>
              </a:spcAft>
              <a:buClr>
                <a:srgbClr val="333333"/>
              </a:buClr>
              <a:buSzPts val="1600"/>
              <a:buFont typeface="Arial"/>
              <a:buChar char="●"/>
            </a:pPr>
            <a:r>
              <a:rPr lang="en"/>
              <a:t>Information security engineering</a:t>
            </a:r>
            <a:endParaRPr/>
          </a:p>
          <a:p>
            <a:pPr indent="0" lvl="0" marL="0" rtl="0" algn="l">
              <a:lnSpc>
                <a:spcPct val="115000"/>
              </a:lnSpc>
              <a:spcBef>
                <a:spcPts val="2500"/>
              </a:spcBef>
              <a:spcAft>
                <a:spcPts val="1600"/>
              </a:spcAft>
              <a:buSzPts val="1300"/>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82"/>
          <p:cNvSpPr txBox="1"/>
          <p:nvPr>
            <p:ph idx="1" type="subTitle"/>
          </p:nvPr>
        </p:nvSpPr>
        <p:spPr>
          <a:xfrm flipH="1">
            <a:off x="889350" y="1162825"/>
            <a:ext cx="7409100" cy="198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000000"/>
                </a:solidFill>
              </a:rPr>
              <a:t>Espionage is the act of spying or secretly watching a person, </a:t>
            </a:r>
            <a:r>
              <a:rPr lang="en" sz="1600">
                <a:solidFill>
                  <a:srgbClr val="000000"/>
                </a:solidFill>
                <a:uFill>
                  <a:noFill/>
                </a:uFill>
                <a:hlinkClick r:id="rId3">
                  <a:extLst>
                    <a:ext uri="{A12FA001-AC4F-418D-AE19-62706E023703}">
                      <ahyp:hlinkClr val="tx"/>
                    </a:ext>
                  </a:extLst>
                </a:hlinkClick>
              </a:rPr>
              <a:t>company</a:t>
            </a:r>
            <a:r>
              <a:rPr lang="en" sz="1600">
                <a:solidFill>
                  <a:srgbClr val="000000"/>
                </a:solidFill>
              </a:rPr>
              <a:t>, government, etc. for the purpose of gathering secret information or detecting wrongdoing, and to transfer such information to another organization or </a:t>
            </a:r>
            <a:r>
              <a:rPr lang="en" sz="1600">
                <a:solidFill>
                  <a:srgbClr val="000000"/>
                </a:solidFill>
                <a:uFill>
                  <a:noFill/>
                </a:uFill>
                <a:hlinkClick r:id="rId4">
                  <a:extLst>
                    <a:ext uri="{A12FA001-AC4F-418D-AE19-62706E023703}">
                      <ahyp:hlinkClr val="tx"/>
                    </a:ext>
                  </a:extLst>
                </a:hlinkClick>
              </a:rPr>
              <a:t>state</a:t>
            </a:r>
            <a:r>
              <a:rPr lang="en" sz="1600">
                <a:solidFill>
                  <a:srgbClr val="000000"/>
                </a:solidFill>
              </a:rPr>
              <a:t>.</a:t>
            </a:r>
            <a:endParaRPr/>
          </a:p>
        </p:txBody>
      </p:sp>
      <p:sp>
        <p:nvSpPr>
          <p:cNvPr id="612" name="Google Shape;612;p82"/>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Espionage Meets the Internet</a:t>
            </a:r>
            <a:endParaRPr/>
          </a:p>
        </p:txBody>
      </p:sp>
      <p:pic>
        <p:nvPicPr>
          <p:cNvPr id="613" name="Google Shape;613;p82"/>
          <p:cNvPicPr preferRelativeResize="0"/>
          <p:nvPr/>
        </p:nvPicPr>
        <p:blipFill>
          <a:blip r:embed="rId5">
            <a:alphaModFix/>
          </a:blip>
          <a:stretch>
            <a:fillRect/>
          </a:stretch>
        </p:blipFill>
        <p:spPr>
          <a:xfrm>
            <a:off x="5961375" y="2705275"/>
            <a:ext cx="2481924" cy="1989725"/>
          </a:xfrm>
          <a:prstGeom prst="rect">
            <a:avLst/>
          </a:prstGeom>
          <a:noFill/>
          <a:ln>
            <a:noFill/>
          </a:ln>
        </p:spPr>
      </p:pic>
      <p:sp>
        <p:nvSpPr>
          <p:cNvPr id="614" name="Google Shape;614;p82"/>
          <p:cNvSpPr txBox="1"/>
          <p:nvPr/>
        </p:nvSpPr>
        <p:spPr>
          <a:xfrm>
            <a:off x="889350" y="3361587"/>
            <a:ext cx="4910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Anaheim"/>
                <a:ea typeface="Anaheim"/>
                <a:cs typeface="Anaheim"/>
                <a:sym typeface="Anaheim"/>
              </a:rPr>
              <a:t>Cyber espionage is the combination of espionage and technology! </a:t>
            </a:r>
            <a:endParaRPr sz="1600">
              <a:latin typeface="Anaheim"/>
              <a:ea typeface="Anaheim"/>
              <a:cs typeface="Anaheim"/>
              <a:sym typeface="Anaheim"/>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83"/>
          <p:cNvSpPr txBox="1"/>
          <p:nvPr>
            <p:ph idx="1" type="subTitle"/>
          </p:nvPr>
        </p:nvSpPr>
        <p:spPr>
          <a:xfrm flipH="1">
            <a:off x="889350" y="1563450"/>
            <a:ext cx="7409100" cy="28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000000"/>
                </a:solidFill>
              </a:rPr>
              <a:t>“An adversary with sophisticated levels of expertise and significant resources, allowing it through the use of multiple different attack vectors (e.g., cyber, physical, and deception) to generate opportunities to achieve its objectives, which are typically to establish and extend footholds within the information technology infrastructure of organizations for purposes of continually exfiltrating information and/or to undermine or impede critical aspects of a mission, program, or organization, or place itself in a position to do so in the future; moreover, the advanced persistent threat pursues its objectives repeatedly over an extended period of time, adapting to a defender’s efforts to resist it, and with determination to maintain the level of interaction needed to execute its objectives.” </a:t>
            </a:r>
            <a:endParaRPr sz="1600">
              <a:solidFill>
                <a:srgbClr val="000000"/>
              </a:solidFill>
            </a:endParaRPr>
          </a:p>
          <a:p>
            <a:pPr indent="0" lvl="0" marL="0" rtl="0" algn="l">
              <a:spcBef>
                <a:spcPts val="0"/>
              </a:spcBef>
              <a:spcAft>
                <a:spcPts val="0"/>
              </a:spcAft>
              <a:buNone/>
            </a:pPr>
            <a:r>
              <a:rPr lang="en" sz="1600">
                <a:solidFill>
                  <a:srgbClr val="000000"/>
                </a:solidFill>
              </a:rPr>
              <a:t>NIST</a:t>
            </a:r>
            <a:endParaRPr sz="1650">
              <a:solidFill>
                <a:srgbClr val="333333"/>
              </a:solidFill>
              <a:highlight>
                <a:srgbClr val="FFFFFF"/>
              </a:highlight>
              <a:latin typeface="Arial"/>
              <a:ea typeface="Arial"/>
              <a:cs typeface="Arial"/>
              <a:sym typeface="Arial"/>
            </a:endParaRPr>
          </a:p>
        </p:txBody>
      </p:sp>
      <p:sp>
        <p:nvSpPr>
          <p:cNvPr id="620" name="Google Shape;620;p83"/>
          <p:cNvSpPr txBox="1"/>
          <p:nvPr>
            <p:ph type="ctrTitle"/>
          </p:nvPr>
        </p:nvSpPr>
        <p:spPr>
          <a:xfrm>
            <a:off x="4284325" y="457300"/>
            <a:ext cx="40911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Advanced Persistent Threat (APT) Actors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84"/>
          <p:cNvSpPr txBox="1"/>
          <p:nvPr>
            <p:ph type="ctrTitle"/>
          </p:nvPr>
        </p:nvSpPr>
        <p:spPr>
          <a:xfrm>
            <a:off x="4051375" y="457300"/>
            <a:ext cx="43239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Tactics, Techniques, and Procedures (TTPs)</a:t>
            </a:r>
            <a:endParaRPr/>
          </a:p>
        </p:txBody>
      </p:sp>
      <p:sp>
        <p:nvSpPr>
          <p:cNvPr id="626" name="Google Shape;626;p84"/>
          <p:cNvSpPr txBox="1"/>
          <p:nvPr/>
        </p:nvSpPr>
        <p:spPr>
          <a:xfrm>
            <a:off x="775050" y="1133875"/>
            <a:ext cx="7600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333333"/>
                </a:solidFill>
                <a:latin typeface="Anaheim"/>
                <a:ea typeface="Anaheim"/>
                <a:cs typeface="Anaheim"/>
                <a:sym typeface="Anaheim"/>
              </a:rPr>
              <a:t>Tactics, Techniques, and Procedures = TTPs </a:t>
            </a:r>
            <a:endParaRPr sz="1600">
              <a:solidFill>
                <a:srgbClr val="333333"/>
              </a:solidFill>
              <a:latin typeface="Anaheim"/>
              <a:ea typeface="Anaheim"/>
              <a:cs typeface="Anaheim"/>
              <a:sym typeface="Anaheim"/>
            </a:endParaRPr>
          </a:p>
          <a:p>
            <a:pPr indent="-330200" lvl="0" marL="457200" rtl="0" algn="l">
              <a:spcBef>
                <a:spcPts val="0"/>
              </a:spcBef>
              <a:spcAft>
                <a:spcPts val="0"/>
              </a:spcAft>
              <a:buClr>
                <a:srgbClr val="333333"/>
              </a:buClr>
              <a:buSzPts val="1600"/>
              <a:buFont typeface="Anaheim"/>
              <a:buChar char="●"/>
            </a:pPr>
            <a:r>
              <a:rPr lang="en" sz="1600">
                <a:solidFill>
                  <a:srgbClr val="333333"/>
                </a:solidFill>
                <a:latin typeface="Anaheim"/>
                <a:ea typeface="Anaheim"/>
                <a:cs typeface="Anaheim"/>
                <a:sym typeface="Anaheim"/>
              </a:rPr>
              <a:t>Term used to refer to the behavior of an actor. </a:t>
            </a:r>
            <a:endParaRPr sz="1600">
              <a:solidFill>
                <a:srgbClr val="333333"/>
              </a:solidFill>
              <a:latin typeface="Anaheim"/>
              <a:ea typeface="Anaheim"/>
              <a:cs typeface="Anaheim"/>
              <a:sym typeface="Anaheim"/>
            </a:endParaRPr>
          </a:p>
          <a:p>
            <a:pPr indent="-330200" lvl="1" marL="914400" rtl="0" algn="l">
              <a:spcBef>
                <a:spcPts val="0"/>
              </a:spcBef>
              <a:spcAft>
                <a:spcPts val="0"/>
              </a:spcAft>
              <a:buClr>
                <a:srgbClr val="333333"/>
              </a:buClr>
              <a:buSzPts val="1600"/>
              <a:buFont typeface="Anaheim"/>
              <a:buChar char="○"/>
            </a:pPr>
            <a:r>
              <a:rPr lang="en" sz="1600">
                <a:solidFill>
                  <a:srgbClr val="333333"/>
                </a:solidFill>
                <a:latin typeface="Anaheim"/>
                <a:ea typeface="Anaheim"/>
                <a:cs typeface="Anaheim"/>
                <a:sym typeface="Anaheim"/>
              </a:rPr>
              <a:t>A tactic is the highest-level description of this behavior</a:t>
            </a:r>
            <a:endParaRPr sz="1600">
              <a:solidFill>
                <a:srgbClr val="333333"/>
              </a:solidFill>
              <a:latin typeface="Anaheim"/>
              <a:ea typeface="Anaheim"/>
              <a:cs typeface="Anaheim"/>
              <a:sym typeface="Anaheim"/>
            </a:endParaRPr>
          </a:p>
          <a:p>
            <a:pPr indent="-330200" lvl="2" marL="1371600" rtl="0" algn="l">
              <a:spcBef>
                <a:spcPts val="0"/>
              </a:spcBef>
              <a:spcAft>
                <a:spcPts val="0"/>
              </a:spcAft>
              <a:buClr>
                <a:srgbClr val="333333"/>
              </a:buClr>
              <a:buSzPts val="1600"/>
              <a:buFont typeface="Anaheim"/>
              <a:buChar char="■"/>
            </a:pPr>
            <a:r>
              <a:rPr lang="en" sz="1600">
                <a:solidFill>
                  <a:srgbClr val="333333"/>
                </a:solidFill>
                <a:latin typeface="Anaheim"/>
                <a:ea typeface="Anaheim"/>
                <a:cs typeface="Anaheim"/>
                <a:sym typeface="Anaheim"/>
              </a:rPr>
              <a:t>Techniques give a more detailed description of behavior in the context of a tactic</a:t>
            </a:r>
            <a:endParaRPr sz="1600">
              <a:solidFill>
                <a:srgbClr val="333333"/>
              </a:solidFill>
              <a:latin typeface="Anaheim"/>
              <a:ea typeface="Anaheim"/>
              <a:cs typeface="Anaheim"/>
              <a:sym typeface="Anaheim"/>
            </a:endParaRPr>
          </a:p>
          <a:p>
            <a:pPr indent="-330200" lvl="3" marL="1828800" rtl="0" algn="l">
              <a:spcBef>
                <a:spcPts val="0"/>
              </a:spcBef>
              <a:spcAft>
                <a:spcPts val="0"/>
              </a:spcAft>
              <a:buClr>
                <a:srgbClr val="333333"/>
              </a:buClr>
              <a:buSzPts val="1600"/>
              <a:buFont typeface="Anaheim"/>
              <a:buChar char="●"/>
            </a:pPr>
            <a:r>
              <a:rPr lang="en" sz="1600">
                <a:solidFill>
                  <a:srgbClr val="333333"/>
                </a:solidFill>
                <a:latin typeface="Anaheim"/>
                <a:ea typeface="Anaheim"/>
                <a:cs typeface="Anaheim"/>
                <a:sym typeface="Anaheim"/>
              </a:rPr>
              <a:t>And procedures an even lower-level, highly detailed description in the context of a technique.</a:t>
            </a:r>
            <a:endParaRPr sz="1600">
              <a:solidFill>
                <a:srgbClr val="333333"/>
              </a:solidFill>
              <a:latin typeface="Anaheim"/>
              <a:ea typeface="Anaheim"/>
              <a:cs typeface="Anaheim"/>
              <a:sym typeface="Anaheim"/>
            </a:endParaRPr>
          </a:p>
        </p:txBody>
      </p:sp>
      <p:pic>
        <p:nvPicPr>
          <p:cNvPr id="627" name="Google Shape;627;p84"/>
          <p:cNvPicPr preferRelativeResize="0"/>
          <p:nvPr/>
        </p:nvPicPr>
        <p:blipFill>
          <a:blip r:embed="rId3">
            <a:alphaModFix/>
          </a:blip>
          <a:stretch>
            <a:fillRect/>
          </a:stretch>
        </p:blipFill>
        <p:spPr>
          <a:xfrm>
            <a:off x="1655026" y="3042475"/>
            <a:ext cx="5833948" cy="19513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85"/>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Many Names - Same APT?</a:t>
            </a:r>
            <a:endParaRPr/>
          </a:p>
        </p:txBody>
      </p:sp>
      <p:pic>
        <p:nvPicPr>
          <p:cNvPr id="633" name="Google Shape;633;p85"/>
          <p:cNvPicPr preferRelativeResize="0"/>
          <p:nvPr/>
        </p:nvPicPr>
        <p:blipFill>
          <a:blip r:embed="rId3">
            <a:alphaModFix/>
          </a:blip>
          <a:stretch>
            <a:fillRect/>
          </a:stretch>
        </p:blipFill>
        <p:spPr>
          <a:xfrm>
            <a:off x="2974650" y="1114462"/>
            <a:ext cx="3194700" cy="3724237"/>
          </a:xfrm>
          <a:prstGeom prst="rect">
            <a:avLst/>
          </a:prstGeom>
          <a:noFill/>
          <a:ln>
            <a:noFill/>
          </a:ln>
        </p:spPr>
      </p:pic>
      <p:sp>
        <p:nvSpPr>
          <p:cNvPr id="634" name="Google Shape;634;p85"/>
          <p:cNvSpPr txBox="1"/>
          <p:nvPr/>
        </p:nvSpPr>
        <p:spPr>
          <a:xfrm>
            <a:off x="1301075" y="1316725"/>
            <a:ext cx="167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Facebook, Google</a:t>
            </a:r>
            <a:endParaRPr b="1">
              <a:latin typeface="Anaheim"/>
              <a:ea typeface="Anaheim"/>
              <a:cs typeface="Anaheim"/>
              <a:sym typeface="Anaheim"/>
            </a:endParaRPr>
          </a:p>
        </p:txBody>
      </p:sp>
      <p:sp>
        <p:nvSpPr>
          <p:cNvPr id="635" name="Google Shape;635;p85"/>
          <p:cNvSpPr txBox="1"/>
          <p:nvPr/>
        </p:nvSpPr>
        <p:spPr>
          <a:xfrm>
            <a:off x="1301075" y="2095350"/>
            <a:ext cx="1676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Google, Microsoft, Telecomms</a:t>
            </a:r>
            <a:endParaRPr b="1">
              <a:latin typeface="Anaheim"/>
              <a:ea typeface="Anaheim"/>
              <a:cs typeface="Anaheim"/>
              <a:sym typeface="Anaheim"/>
            </a:endParaRPr>
          </a:p>
        </p:txBody>
      </p:sp>
      <p:sp>
        <p:nvSpPr>
          <p:cNvPr id="636" name="Google Shape;636;p85"/>
          <p:cNvSpPr txBox="1"/>
          <p:nvPr/>
        </p:nvSpPr>
        <p:spPr>
          <a:xfrm>
            <a:off x="742100" y="3089375"/>
            <a:ext cx="2235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Apple, Microsoft, Anti-Virus Companies</a:t>
            </a:r>
            <a:endParaRPr b="1">
              <a:latin typeface="Anaheim"/>
              <a:ea typeface="Anaheim"/>
              <a:cs typeface="Anaheim"/>
              <a:sym typeface="Anaheim"/>
            </a:endParaRPr>
          </a:p>
        </p:txBody>
      </p:sp>
      <p:sp>
        <p:nvSpPr>
          <p:cNvPr id="637" name="Google Shape;637;p85"/>
          <p:cNvSpPr txBox="1"/>
          <p:nvPr/>
        </p:nvSpPr>
        <p:spPr>
          <a:xfrm>
            <a:off x="6169350" y="3629175"/>
            <a:ext cx="167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CloudFlare, AWS</a:t>
            </a:r>
            <a:endParaRPr b="1">
              <a:latin typeface="Anaheim"/>
              <a:ea typeface="Anaheim"/>
              <a:cs typeface="Anaheim"/>
              <a:sym typeface="Anaheim"/>
            </a:endParaRPr>
          </a:p>
        </p:txBody>
      </p:sp>
      <p:sp>
        <p:nvSpPr>
          <p:cNvPr id="638" name="Google Shape;638;p85"/>
          <p:cNvSpPr txBox="1"/>
          <p:nvPr/>
        </p:nvSpPr>
        <p:spPr>
          <a:xfrm>
            <a:off x="6169350" y="2634750"/>
            <a:ext cx="250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Anti-Virus Companies, Palo Alto Networks, FireEye</a:t>
            </a:r>
            <a:endParaRPr b="1">
              <a:latin typeface="Anaheim"/>
              <a:ea typeface="Anaheim"/>
              <a:cs typeface="Anaheim"/>
              <a:sym typeface="Anaheim"/>
            </a:endParaRPr>
          </a:p>
        </p:txBody>
      </p:sp>
      <p:sp>
        <p:nvSpPr>
          <p:cNvPr id="639" name="Google Shape;639;p85"/>
          <p:cNvSpPr txBox="1"/>
          <p:nvPr/>
        </p:nvSpPr>
        <p:spPr>
          <a:xfrm>
            <a:off x="537375" y="4007200"/>
            <a:ext cx="2439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Anaheim"/>
                <a:ea typeface="Anaheim"/>
                <a:cs typeface="Anaheim"/>
                <a:sym typeface="Anaheim"/>
              </a:rPr>
              <a:t>CrowdStrike, CarbonBlack, Malwarebytes, Cisco</a:t>
            </a:r>
            <a:endParaRPr b="1">
              <a:latin typeface="Anaheim"/>
              <a:ea typeface="Anaheim"/>
              <a:cs typeface="Anaheim"/>
              <a:sym typeface="Anaheim"/>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86"/>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Indicators of compromise (IOCs)</a:t>
            </a:r>
            <a:endParaRPr/>
          </a:p>
        </p:txBody>
      </p:sp>
      <p:sp>
        <p:nvSpPr>
          <p:cNvPr id="645" name="Google Shape;645;p86"/>
          <p:cNvSpPr/>
          <p:nvPr/>
        </p:nvSpPr>
        <p:spPr>
          <a:xfrm>
            <a:off x="4022850" y="1514088"/>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Domain</a:t>
            </a:r>
            <a:endParaRPr b="1"/>
          </a:p>
        </p:txBody>
      </p:sp>
      <p:sp>
        <p:nvSpPr>
          <p:cNvPr id="646" name="Google Shape;646;p86"/>
          <p:cNvSpPr/>
          <p:nvPr/>
        </p:nvSpPr>
        <p:spPr>
          <a:xfrm>
            <a:off x="1387700" y="1514088"/>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IP Address</a:t>
            </a:r>
            <a:endParaRPr b="1"/>
          </a:p>
        </p:txBody>
      </p:sp>
      <p:sp>
        <p:nvSpPr>
          <p:cNvPr id="647" name="Google Shape;647;p86"/>
          <p:cNvSpPr/>
          <p:nvPr/>
        </p:nvSpPr>
        <p:spPr>
          <a:xfrm>
            <a:off x="4189300" y="3840938"/>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Malware Hash</a:t>
            </a:r>
            <a:endParaRPr b="1"/>
          </a:p>
        </p:txBody>
      </p:sp>
      <p:sp>
        <p:nvSpPr>
          <p:cNvPr id="648" name="Google Shape;648;p86"/>
          <p:cNvSpPr/>
          <p:nvPr/>
        </p:nvSpPr>
        <p:spPr>
          <a:xfrm>
            <a:off x="2759300" y="2797238"/>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Email Address</a:t>
            </a:r>
            <a:endParaRPr b="1"/>
          </a:p>
        </p:txBody>
      </p:sp>
      <p:sp>
        <p:nvSpPr>
          <p:cNvPr id="649" name="Google Shape;649;p86"/>
          <p:cNvSpPr/>
          <p:nvPr/>
        </p:nvSpPr>
        <p:spPr>
          <a:xfrm>
            <a:off x="5394450" y="2791813"/>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Phone Number</a:t>
            </a:r>
            <a:endParaRPr b="1"/>
          </a:p>
        </p:txBody>
      </p:sp>
      <p:sp>
        <p:nvSpPr>
          <p:cNvPr id="650" name="Google Shape;650;p86"/>
          <p:cNvSpPr/>
          <p:nvPr/>
        </p:nvSpPr>
        <p:spPr>
          <a:xfrm>
            <a:off x="6403500" y="1514088"/>
            <a:ext cx="1420200" cy="588600"/>
          </a:xfrm>
          <a:prstGeom prst="roundRect">
            <a:avLst>
              <a:gd fmla="val 16667" name="adj"/>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URL</a:t>
            </a:r>
            <a:endParaRPr b="1"/>
          </a:p>
        </p:txBody>
      </p:sp>
      <p:sp>
        <p:nvSpPr>
          <p:cNvPr id="651" name="Google Shape;651;p86"/>
          <p:cNvSpPr txBox="1"/>
          <p:nvPr/>
        </p:nvSpPr>
        <p:spPr>
          <a:xfrm>
            <a:off x="216950" y="2086675"/>
            <a:ext cx="3761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IPv4: 12.244.233.165</a:t>
            </a:r>
            <a:endParaRPr>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IPv6: 2001:0db8:0000:0000:0000:ff00:0042:7879</a:t>
            </a:r>
            <a:endParaRPr>
              <a:latin typeface="Anaheim"/>
              <a:ea typeface="Anaheim"/>
              <a:cs typeface="Anaheim"/>
              <a:sym typeface="Anaheim"/>
            </a:endParaRPr>
          </a:p>
        </p:txBody>
      </p:sp>
      <p:sp>
        <p:nvSpPr>
          <p:cNvPr id="652" name="Google Shape;652;p86"/>
          <p:cNvSpPr txBox="1"/>
          <p:nvPr/>
        </p:nvSpPr>
        <p:spPr>
          <a:xfrm>
            <a:off x="2515850" y="3404625"/>
            <a:ext cx="190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lbh22@georgetown.edu</a:t>
            </a:r>
            <a:endParaRPr>
              <a:latin typeface="Anaheim"/>
              <a:ea typeface="Anaheim"/>
              <a:cs typeface="Anaheim"/>
              <a:sym typeface="Anaheim"/>
            </a:endParaRPr>
          </a:p>
        </p:txBody>
      </p:sp>
      <p:sp>
        <p:nvSpPr>
          <p:cNvPr id="653" name="Google Shape;653;p86"/>
          <p:cNvSpPr txBox="1"/>
          <p:nvPr/>
        </p:nvSpPr>
        <p:spPr>
          <a:xfrm>
            <a:off x="5151000" y="3416013"/>
            <a:ext cx="190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Anaheim"/>
                <a:ea typeface="Anaheim"/>
                <a:cs typeface="Anaheim"/>
                <a:sym typeface="Anaheim"/>
              </a:rPr>
              <a:t>610-724-8186</a:t>
            </a:r>
            <a:endParaRPr>
              <a:latin typeface="Anaheim"/>
              <a:ea typeface="Anaheim"/>
              <a:cs typeface="Anaheim"/>
              <a:sym typeface="Anaheim"/>
            </a:endParaRPr>
          </a:p>
        </p:txBody>
      </p:sp>
      <p:sp>
        <p:nvSpPr>
          <p:cNvPr id="654" name="Google Shape;654;p86"/>
          <p:cNvSpPr txBox="1"/>
          <p:nvPr/>
        </p:nvSpPr>
        <p:spPr>
          <a:xfrm>
            <a:off x="3779400" y="2086675"/>
            <a:ext cx="190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Anaheim"/>
                <a:ea typeface="Anaheim"/>
                <a:cs typeface="Anaheim"/>
                <a:sym typeface="Anaheim"/>
              </a:rPr>
              <a:t>www.virustotal.com</a:t>
            </a:r>
            <a:endParaRPr>
              <a:latin typeface="Anaheim"/>
              <a:ea typeface="Anaheim"/>
              <a:cs typeface="Anaheim"/>
              <a:sym typeface="Anaheim"/>
            </a:endParaRPr>
          </a:p>
        </p:txBody>
      </p:sp>
      <p:sp>
        <p:nvSpPr>
          <p:cNvPr id="655" name="Google Shape;655;p86"/>
          <p:cNvSpPr txBox="1"/>
          <p:nvPr/>
        </p:nvSpPr>
        <p:spPr>
          <a:xfrm>
            <a:off x="5540150" y="2086675"/>
            <a:ext cx="360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https://www.virustotal.com/gui/home/search</a:t>
            </a:r>
            <a:endParaRPr>
              <a:latin typeface="Anaheim"/>
              <a:ea typeface="Anaheim"/>
              <a:cs typeface="Anaheim"/>
              <a:sym typeface="Anaheim"/>
            </a:endParaRPr>
          </a:p>
        </p:txBody>
      </p:sp>
      <p:sp>
        <p:nvSpPr>
          <p:cNvPr id="656" name="Google Shape;656;p86"/>
          <p:cNvSpPr txBox="1"/>
          <p:nvPr/>
        </p:nvSpPr>
        <p:spPr>
          <a:xfrm>
            <a:off x="1848700" y="4406625"/>
            <a:ext cx="610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md5: 3d95e1c94bd528909308b198f3d47620</a:t>
            </a:r>
            <a:endParaRPr>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sha256: 2b03806939d1171f063ba8d14c3b10622edb5732e4f78dc4fe3eac98b56e5d46</a:t>
            </a:r>
            <a:endParaRPr>
              <a:latin typeface="Anaheim"/>
              <a:ea typeface="Anaheim"/>
              <a:cs typeface="Anaheim"/>
              <a:sym typeface="Anahei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type="ctrTitle"/>
          </p:nvPr>
        </p:nvSpPr>
        <p:spPr>
          <a:xfrm>
            <a:off x="5361050" y="1160225"/>
            <a:ext cx="2655600" cy="66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Quiz</a:t>
            </a:r>
            <a:endParaRPr/>
          </a:p>
        </p:txBody>
      </p:sp>
      <p:pic>
        <p:nvPicPr>
          <p:cNvPr descr="You can become my patron https://www.patreon.com/timer it will help me to create new manually made from scratch timers for you! Thank you for the support!&#10;&#10;This 10 minutes timer counts down silently until it reaches 0:00, then an alarm sounds to alert you that time is up.&#10;&#10;Feel free to connect&#10;Facebook https://www.facebook.com/anatolii.iakovlev&#10;Instagram https://www.instagram.com/yakovlev.anatolii&#10;&#10;If you wish to support this channel you can like &amp; subscribe: https://bit.ly/2Z7R1D1&#10;&#10;In case you want to use my video in your projects start by sending me an e-mail. Most often it will be okay as long as you ask first. Using my videos without my approval, will be reported without warning." id="231" name="Google Shape;231;p33" title="10 minute countdown timer with alarm">
            <a:hlinkClick r:id="rId3"/>
          </p:cNvPr>
          <p:cNvPicPr preferRelativeResize="0"/>
          <p:nvPr/>
        </p:nvPicPr>
        <p:blipFill>
          <a:blip r:embed="rId4">
            <a:alphaModFix/>
          </a:blip>
          <a:stretch>
            <a:fillRect/>
          </a:stretch>
        </p:blipFill>
        <p:spPr>
          <a:xfrm>
            <a:off x="1197825" y="1453773"/>
            <a:ext cx="2981274" cy="2235950"/>
          </a:xfrm>
          <a:prstGeom prst="rect">
            <a:avLst/>
          </a:prstGeom>
          <a:noFill/>
          <a:ln>
            <a:noFill/>
          </a:ln>
        </p:spPr>
      </p:pic>
      <p:sp>
        <p:nvSpPr>
          <p:cNvPr id="232" name="Google Shape;232;p33"/>
          <p:cNvSpPr txBox="1"/>
          <p:nvPr/>
        </p:nvSpPr>
        <p:spPr>
          <a:xfrm>
            <a:off x="5220075" y="1939975"/>
            <a:ext cx="32418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Access the quiz here:</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0" lvl="0" marL="0" rtl="0" algn="l">
              <a:spcBef>
                <a:spcPts val="0"/>
              </a:spcBef>
              <a:spcAft>
                <a:spcPts val="0"/>
              </a:spcAft>
              <a:buNone/>
            </a:pPr>
            <a:r>
              <a:rPr lang="en" u="sng">
                <a:solidFill>
                  <a:schemeClr val="hlink"/>
                </a:solidFill>
                <a:latin typeface="Anaheim"/>
                <a:ea typeface="Anaheim"/>
                <a:cs typeface="Anaheim"/>
                <a:sym typeface="Anaheim"/>
                <a:hlinkClick r:id="rId5"/>
              </a:rPr>
              <a:t>https://forms.gle/cRPXjmUWfqEi57ax6</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0" lvl="0" marL="0" rtl="0" algn="l">
              <a:spcBef>
                <a:spcPts val="0"/>
              </a:spcBef>
              <a:spcAft>
                <a:spcPts val="0"/>
              </a:spcAft>
              <a:buNone/>
            </a:pPr>
            <a:r>
              <a:rPr b="1" lang="en" u="sng">
                <a:latin typeface="Anaheim"/>
                <a:ea typeface="Anaheim"/>
                <a:cs typeface="Anaheim"/>
                <a:sym typeface="Anaheim"/>
              </a:rPr>
              <a:t>Screenshot before submitting &amp; don’t refresh.</a:t>
            </a:r>
            <a:endParaRPr b="1" u="sng">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8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Malware</a:t>
            </a:r>
            <a:endParaRPr/>
          </a:p>
        </p:txBody>
      </p:sp>
      <p:pic>
        <p:nvPicPr>
          <p:cNvPr id="663" name="Google Shape;663;p87"/>
          <p:cNvPicPr preferRelativeResize="0"/>
          <p:nvPr/>
        </p:nvPicPr>
        <p:blipFill>
          <a:blip r:embed="rId3">
            <a:alphaModFix/>
          </a:blip>
          <a:stretch>
            <a:fillRect/>
          </a:stretch>
        </p:blipFill>
        <p:spPr>
          <a:xfrm>
            <a:off x="3756401" y="1131950"/>
            <a:ext cx="3459998" cy="3897251"/>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88"/>
          <p:cNvSpPr txBox="1"/>
          <p:nvPr>
            <p:ph type="ctrTitle"/>
          </p:nvPr>
        </p:nvSpPr>
        <p:spPr>
          <a:xfrm>
            <a:off x="4639450" y="457300"/>
            <a:ext cx="37359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(Priority) Intelligence Requirements</a:t>
            </a:r>
            <a:endParaRPr/>
          </a:p>
        </p:txBody>
      </p:sp>
      <p:sp>
        <p:nvSpPr>
          <p:cNvPr id="669" name="Google Shape;669;p88"/>
          <p:cNvSpPr txBox="1"/>
          <p:nvPr/>
        </p:nvSpPr>
        <p:spPr>
          <a:xfrm>
            <a:off x="762000" y="1503400"/>
            <a:ext cx="6693300" cy="246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Anaheim"/>
                <a:ea typeface="Anaheim"/>
                <a:cs typeface="Anaheim"/>
                <a:sym typeface="Anaheim"/>
              </a:rPr>
              <a:t>Best practices for writing a good intelligence question:</a:t>
            </a:r>
            <a:endParaRPr b="1" sz="1800">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Ask a single question</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Rank the questions in order of importance</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Be specific</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Focus on findable facts </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0" lvl="0" marL="0" rtl="0" algn="l">
              <a:spcBef>
                <a:spcPts val="0"/>
              </a:spcBef>
              <a:spcAft>
                <a:spcPts val="0"/>
              </a:spcAft>
              <a:buNone/>
            </a:pPr>
            <a:r>
              <a:rPr b="1" lang="en" sz="1800">
                <a:latin typeface="Anaheim"/>
                <a:ea typeface="Anaheim"/>
                <a:cs typeface="Anaheim"/>
                <a:sym typeface="Anaheim"/>
              </a:rPr>
              <a:t>Additional considerations:</a:t>
            </a:r>
            <a:endParaRPr b="1" sz="1800">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Ensure data sources are available to you to answer the question</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Continue moving deeper down the question chain until you have a question which is a reasonable size for you to answer.</a:t>
            </a:r>
            <a:endParaRPr>
              <a:latin typeface="Anaheim"/>
              <a:ea typeface="Anaheim"/>
              <a:cs typeface="Anaheim"/>
              <a:sym typeface="Anaheim"/>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89"/>
          <p:cNvSpPr txBox="1"/>
          <p:nvPr>
            <p:ph type="ctrTitle"/>
          </p:nvPr>
        </p:nvSpPr>
        <p:spPr>
          <a:xfrm>
            <a:off x="4447725" y="457300"/>
            <a:ext cx="39279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Intelligence writing is not normal writing</a:t>
            </a:r>
            <a:endParaRPr/>
          </a:p>
        </p:txBody>
      </p:sp>
      <p:sp>
        <p:nvSpPr>
          <p:cNvPr id="675" name="Google Shape;675;p89"/>
          <p:cNvSpPr txBox="1"/>
          <p:nvPr/>
        </p:nvSpPr>
        <p:spPr>
          <a:xfrm>
            <a:off x="845500" y="1133475"/>
            <a:ext cx="3726600" cy="326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Anaheim"/>
                <a:ea typeface="Anaheim"/>
                <a:cs typeface="Anaheim"/>
                <a:sym typeface="Anaheim"/>
              </a:rPr>
              <a:t>Letter or essay style. </a:t>
            </a:r>
            <a:endParaRPr b="1" sz="1800">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Red teaming exercises are important to our success in detecting APT intrusions. Specifically, we must prepare our SOC analysts to identify attacks to which our tooling alone will not alert us. Our analysts must learn to identify connections between alerts as opposed to just triaging each alert individually. They also need to know that this is an expectation of their job and not an optional approach to try only when we are exercising. If we engage the red team consistently then the SOC analysts will internalize this skill and be ready to identify real intrusions. </a:t>
            </a:r>
            <a:endParaRPr>
              <a:latin typeface="Anaheim"/>
              <a:ea typeface="Anaheim"/>
              <a:cs typeface="Anaheim"/>
              <a:sym typeface="Anaheim"/>
            </a:endParaRPr>
          </a:p>
        </p:txBody>
      </p:sp>
      <p:sp>
        <p:nvSpPr>
          <p:cNvPr id="676" name="Google Shape;676;p89"/>
          <p:cNvSpPr txBox="1"/>
          <p:nvPr/>
        </p:nvSpPr>
        <p:spPr>
          <a:xfrm>
            <a:off x="4649025" y="1133475"/>
            <a:ext cx="3726600" cy="390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Anaheim"/>
                <a:ea typeface="Anaheim"/>
                <a:cs typeface="Anaheim"/>
                <a:sym typeface="Anaheim"/>
              </a:rPr>
              <a:t>Memo style. </a:t>
            </a:r>
            <a:endParaRPr b="1" sz="1800">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Red teaming exercises prepare SOC analysts to detect APT intrusions.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Greater than X% of sophisticated attacks are not detected by individual tools.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Analysts must identify connects in alerts across tools to identify sophisticated attacks.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Analysts cannot accomplish this by triaging individual alerts alone.</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The business must set an expectation that all analysts seek to identify these connections in alerts across tools.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The business must create time during which analysts can conduct this work.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Red team exercises are one mechanism to provide analysts practice with this work.</a:t>
            </a:r>
            <a:endParaRPr>
              <a:latin typeface="Anaheim"/>
              <a:ea typeface="Anaheim"/>
              <a:cs typeface="Anaheim"/>
              <a:sym typeface="Anaheim"/>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90"/>
          <p:cNvSpPr txBox="1"/>
          <p:nvPr>
            <p:ph type="ctrTitle"/>
          </p:nvPr>
        </p:nvSpPr>
        <p:spPr>
          <a:xfrm>
            <a:off x="4447725" y="457300"/>
            <a:ext cx="39279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Guidelines for intelligence writing</a:t>
            </a:r>
            <a:endParaRPr/>
          </a:p>
        </p:txBody>
      </p:sp>
      <p:sp>
        <p:nvSpPr>
          <p:cNvPr id="682" name="Google Shape;682;p90"/>
          <p:cNvSpPr txBox="1"/>
          <p:nvPr/>
        </p:nvSpPr>
        <p:spPr>
          <a:xfrm>
            <a:off x="845500" y="1133475"/>
            <a:ext cx="75300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Put your main point up front aka bottom line up front (BLUF)</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Write short paragraphs</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Sentence 1: Topic sentence (the controlling idea of the paragraph). </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Sentence 2: Explanation/elaboration of the topic sentence (if needed). </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Sentence 3: Fact/example/illustration #1 to support the topic sentence. </a:t>
            </a:r>
            <a:endParaRPr>
              <a:latin typeface="Anaheim"/>
              <a:ea typeface="Anaheim"/>
              <a:cs typeface="Anaheim"/>
              <a:sym typeface="Anaheim"/>
            </a:endParaRPr>
          </a:p>
          <a:p>
            <a:pPr indent="-317500" lvl="2" marL="1371600" rtl="0" algn="l">
              <a:spcBef>
                <a:spcPts val="0"/>
              </a:spcBef>
              <a:spcAft>
                <a:spcPts val="0"/>
              </a:spcAft>
              <a:buSzPts val="1400"/>
              <a:buFont typeface="Anaheim"/>
              <a:buAutoNum type="romanLcPeriod"/>
            </a:pPr>
            <a:r>
              <a:rPr lang="en">
                <a:latin typeface="Anaheim"/>
                <a:ea typeface="Anaheim"/>
                <a:cs typeface="Anaheim"/>
                <a:sym typeface="Anaheim"/>
              </a:rPr>
              <a:t>Note: Facts should include technical artifacts inline or in an appendix.</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Sentence 4: Fact/example/illustration #2 to support the topic sentence. </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Sentence 5: Analysis (a sentence that answers the question “so what?”).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Use active voice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Use short, conventional words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Write short sentences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Include probability assessments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Be correct, credible, and complete </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Correct: Grammar and syntax</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Credible: State the assumptions on which your analysis rely</a:t>
            </a:r>
            <a:endParaRPr>
              <a:latin typeface="Anaheim"/>
              <a:ea typeface="Anaheim"/>
              <a:cs typeface="Anaheim"/>
              <a:sym typeface="Anaheim"/>
            </a:endParaRPr>
          </a:p>
          <a:p>
            <a:pPr indent="-317500" lvl="1" marL="914400" rtl="0" algn="l">
              <a:spcBef>
                <a:spcPts val="0"/>
              </a:spcBef>
              <a:spcAft>
                <a:spcPts val="0"/>
              </a:spcAft>
              <a:buSzPts val="1400"/>
              <a:buFont typeface="Anaheim"/>
              <a:buAutoNum type="alphaLcPeriod"/>
            </a:pPr>
            <a:r>
              <a:rPr lang="en">
                <a:latin typeface="Anaheim"/>
                <a:ea typeface="Anaheim"/>
                <a:cs typeface="Anaheim"/>
                <a:sym typeface="Anaheim"/>
              </a:rPr>
              <a:t>Complete: State the unknowns or gaps in your analysis  </a:t>
            </a:r>
            <a:endParaRPr>
              <a:latin typeface="Anaheim"/>
              <a:ea typeface="Anaheim"/>
              <a:cs typeface="Anaheim"/>
              <a:sym typeface="Anaheim"/>
            </a:endParaRPr>
          </a:p>
          <a:p>
            <a:pPr indent="-317500" lvl="0" marL="457200" rtl="0" algn="l">
              <a:spcBef>
                <a:spcPts val="0"/>
              </a:spcBef>
              <a:spcAft>
                <a:spcPts val="0"/>
              </a:spcAft>
              <a:buSzPts val="1400"/>
              <a:buFont typeface="Anaheim"/>
              <a:buAutoNum type="arabicPeriod"/>
            </a:pPr>
            <a:r>
              <a:rPr lang="en">
                <a:latin typeface="Anaheim"/>
                <a:ea typeface="Anaheim"/>
                <a:cs typeface="Anaheim"/>
                <a:sym typeface="Anaheim"/>
              </a:rPr>
              <a:t>Know your audience</a:t>
            </a:r>
            <a:endParaRPr>
              <a:latin typeface="Anaheim"/>
              <a:ea typeface="Anaheim"/>
              <a:cs typeface="Anaheim"/>
              <a:sym typeface="Anaheim"/>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91"/>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Intro to VirusTotal GraPh Example</a:t>
            </a:r>
            <a:endParaRPr/>
          </a:p>
        </p:txBody>
      </p:sp>
      <p:pic>
        <p:nvPicPr>
          <p:cNvPr id="688" name="Google Shape;688;p91"/>
          <p:cNvPicPr preferRelativeResize="0"/>
          <p:nvPr/>
        </p:nvPicPr>
        <p:blipFill>
          <a:blip r:embed="rId3">
            <a:alphaModFix/>
          </a:blip>
          <a:stretch>
            <a:fillRect/>
          </a:stretch>
        </p:blipFill>
        <p:spPr>
          <a:xfrm>
            <a:off x="667463" y="1090900"/>
            <a:ext cx="7809066" cy="3900199"/>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92"/>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Operational security aka opsec</a:t>
            </a:r>
            <a:endParaRPr/>
          </a:p>
        </p:txBody>
      </p:sp>
      <p:sp>
        <p:nvSpPr>
          <p:cNvPr id="694" name="Google Shape;694;p92"/>
          <p:cNvSpPr txBox="1"/>
          <p:nvPr/>
        </p:nvSpPr>
        <p:spPr>
          <a:xfrm>
            <a:off x="808475" y="1509175"/>
            <a:ext cx="752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Operational Security, more commonly called OPSEC, encompasses the steps an investigator must take to ensure that they do not inadvertently reveal information about themself to an adversary. </a:t>
            </a:r>
            <a:endParaRPr>
              <a:latin typeface="Anaheim"/>
              <a:ea typeface="Anaheim"/>
              <a:cs typeface="Anaheim"/>
              <a:sym typeface="Anaheim"/>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93"/>
          <p:cNvSpPr txBox="1"/>
          <p:nvPr>
            <p:ph idx="6" type="ctrTitle"/>
          </p:nvPr>
        </p:nvSpPr>
        <p:spPr>
          <a:xfrm>
            <a:off x="5107893" y="1663150"/>
            <a:ext cx="27849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domain/url Defanging</a:t>
            </a:r>
            <a:endParaRPr/>
          </a:p>
        </p:txBody>
      </p:sp>
      <p:sp>
        <p:nvSpPr>
          <p:cNvPr id="700" name="Google Shape;700;p93"/>
          <p:cNvSpPr txBox="1"/>
          <p:nvPr/>
        </p:nvSpPr>
        <p:spPr>
          <a:xfrm>
            <a:off x="695775" y="1045800"/>
            <a:ext cx="767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Defanging IOCs = making the IOCs safe to share by ensuring that no one, yourself included, who interacts with them will inadvertently click on the IOC.</a:t>
            </a:r>
            <a:endParaRPr>
              <a:latin typeface="Anaheim"/>
              <a:ea typeface="Anaheim"/>
              <a:cs typeface="Anaheim"/>
              <a:sym typeface="Anaheim"/>
            </a:endParaRPr>
          </a:p>
        </p:txBody>
      </p:sp>
      <p:sp>
        <p:nvSpPr>
          <p:cNvPr id="701" name="Google Shape;701;p93"/>
          <p:cNvSpPr txBox="1"/>
          <p:nvPr>
            <p:ph type="ctrTitle"/>
          </p:nvPr>
        </p:nvSpPr>
        <p:spPr>
          <a:xfrm>
            <a:off x="1651900" y="1663150"/>
            <a:ext cx="27849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IP Address defanging</a:t>
            </a:r>
            <a:endParaRPr/>
          </a:p>
        </p:txBody>
      </p:sp>
      <p:sp>
        <p:nvSpPr>
          <p:cNvPr id="702" name="Google Shape;702;p93"/>
          <p:cNvSpPr txBox="1"/>
          <p:nvPr>
            <p:ph idx="1" type="subTitle"/>
          </p:nvPr>
        </p:nvSpPr>
        <p:spPr>
          <a:xfrm>
            <a:off x="1651900" y="2239450"/>
            <a:ext cx="29079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brackets around every period in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1[.]1[.]1[.]1</a:t>
            </a:r>
            <a:endParaRPr/>
          </a:p>
        </p:txBody>
      </p:sp>
      <p:sp>
        <p:nvSpPr>
          <p:cNvPr id="703" name="Google Shape;703;p93"/>
          <p:cNvSpPr txBox="1"/>
          <p:nvPr>
            <p:ph idx="2" type="ctrTitle"/>
          </p:nvPr>
        </p:nvSpPr>
        <p:spPr>
          <a:xfrm>
            <a:off x="1651900" y="3365574"/>
            <a:ext cx="27849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 defanging</a:t>
            </a:r>
            <a:endParaRPr/>
          </a:p>
        </p:txBody>
      </p:sp>
      <p:sp>
        <p:nvSpPr>
          <p:cNvPr id="704" name="Google Shape;704;p93"/>
          <p:cNvSpPr txBox="1"/>
          <p:nvPr>
            <p:ph idx="3" type="subTitle"/>
          </p:nvPr>
        </p:nvSpPr>
        <p:spPr>
          <a:xfrm>
            <a:off x="1651900" y="3937803"/>
            <a:ext cx="29079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brackets around the @ and around the period in the domain.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lbh22[@]georgetown[.]edu</a:t>
            </a:r>
            <a:endParaRPr/>
          </a:p>
        </p:txBody>
      </p:sp>
      <p:sp>
        <p:nvSpPr>
          <p:cNvPr id="705" name="Google Shape;705;p93"/>
          <p:cNvSpPr txBox="1"/>
          <p:nvPr>
            <p:ph idx="4" type="ctrTitle"/>
          </p:nvPr>
        </p:nvSpPr>
        <p:spPr>
          <a:xfrm>
            <a:off x="5107893" y="3365575"/>
            <a:ext cx="2619300" cy="57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Malware hashes</a:t>
            </a:r>
            <a:endParaRPr/>
          </a:p>
        </p:txBody>
      </p:sp>
      <p:sp>
        <p:nvSpPr>
          <p:cNvPr id="706" name="Google Shape;706;p93"/>
          <p:cNvSpPr txBox="1"/>
          <p:nvPr>
            <p:ph idx="5" type="subTitle"/>
          </p:nvPr>
        </p:nvSpPr>
        <p:spPr>
          <a:xfrm>
            <a:off x="5107893" y="3937703"/>
            <a:ext cx="29079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not need to be defanged because the hash is just a unique representation of the file; it is not the file itself so having malware hashes on your machine is not a problem and clicking on them isn’t an issue. </a:t>
            </a:r>
            <a:endParaRPr/>
          </a:p>
        </p:txBody>
      </p:sp>
      <p:sp>
        <p:nvSpPr>
          <p:cNvPr id="707" name="Google Shape;707;p93"/>
          <p:cNvSpPr txBox="1"/>
          <p:nvPr>
            <p:ph idx="7" type="subTitle"/>
          </p:nvPr>
        </p:nvSpPr>
        <p:spPr>
          <a:xfrm>
            <a:off x="5107893" y="2239450"/>
            <a:ext cx="2907900" cy="9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the ts in http or https with xs and put brackets around the periods.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hxxps://www[.]evilwebsite[.]edu</a:t>
            </a:r>
            <a:endParaRPr/>
          </a:p>
          <a:p>
            <a:pPr indent="0" lvl="0" marL="0" rtl="0" algn="l">
              <a:spcBef>
                <a:spcPts val="0"/>
              </a:spcBef>
              <a:spcAft>
                <a:spcPts val="0"/>
              </a:spcAft>
              <a:buNone/>
            </a:pPr>
            <a:r>
              <a:rPr lang="en"/>
              <a:t>www[.]reallybadtoclickon[.]com</a:t>
            </a:r>
            <a:endParaRPr/>
          </a:p>
        </p:txBody>
      </p:sp>
      <p:sp>
        <p:nvSpPr>
          <p:cNvPr id="708" name="Google Shape;708;p93"/>
          <p:cNvSpPr txBox="1"/>
          <p:nvPr>
            <p:ph idx="8"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Defanging iocs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4"/>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Caesar Cipher &amp; Midterm Prep</a:t>
            </a:r>
            <a:endParaRPr/>
          </a:p>
        </p:txBody>
      </p:sp>
      <p:sp>
        <p:nvSpPr>
          <p:cNvPr id="238" name="Google Shape;238;p34"/>
          <p:cNvSpPr txBox="1"/>
          <p:nvPr/>
        </p:nvSpPr>
        <p:spPr>
          <a:xfrm>
            <a:off x="430900" y="1457750"/>
            <a:ext cx="48594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naheim"/>
                <a:ea typeface="Anaheim"/>
                <a:cs typeface="Anaheim"/>
                <a:sym typeface="Anaheim"/>
              </a:rPr>
              <a:t>All submissions turned in on time (by Thursday @6 pm) get pass/fail graded </a:t>
            </a:r>
            <a:r>
              <a:rPr lang="en">
                <a:latin typeface="Anaheim"/>
                <a:ea typeface="Anaheim"/>
                <a:cs typeface="Anaheim"/>
                <a:sym typeface="Anaheim"/>
              </a:rPr>
              <a:t>without</a:t>
            </a:r>
            <a:r>
              <a:rPr lang="en">
                <a:latin typeface="Anaheim"/>
                <a:ea typeface="Anaheim"/>
                <a:cs typeface="Anaheim"/>
                <a:sym typeface="Anaheim"/>
              </a:rPr>
              <a:t> feedback unless the submission fails.</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There is a </a:t>
            </a:r>
            <a:r>
              <a:rPr lang="en" u="sng">
                <a:solidFill>
                  <a:schemeClr val="hlink"/>
                </a:solidFill>
                <a:latin typeface="Anaheim"/>
                <a:ea typeface="Anaheim"/>
                <a:cs typeface="Anaheim"/>
                <a:sym typeface="Anaheim"/>
                <a:hlinkClick r:id="rId3"/>
              </a:rPr>
              <a:t>detailed write-up on </a:t>
            </a:r>
            <a:r>
              <a:rPr lang="en" u="sng">
                <a:solidFill>
                  <a:schemeClr val="hlink"/>
                </a:solidFill>
                <a:latin typeface="Anaheim"/>
                <a:ea typeface="Anaheim"/>
                <a:cs typeface="Anaheim"/>
                <a:sym typeface="Anaheim"/>
                <a:hlinkClick r:id="rId4"/>
              </a:rPr>
              <a:t>different</a:t>
            </a:r>
            <a:r>
              <a:rPr lang="en" u="sng">
                <a:solidFill>
                  <a:schemeClr val="hlink"/>
                </a:solidFill>
                <a:latin typeface="Anaheim"/>
                <a:ea typeface="Anaheim"/>
                <a:cs typeface="Anaheim"/>
                <a:sym typeface="Anaheim"/>
                <a:hlinkClick r:id="rId5"/>
              </a:rPr>
              <a:t> solutions to the problem here</a:t>
            </a:r>
            <a:r>
              <a:rPr lang="en">
                <a:latin typeface="Anaheim"/>
                <a:ea typeface="Anaheim"/>
                <a:cs typeface="Anaheim"/>
                <a:sym typeface="Anaheim"/>
              </a:rPr>
              <a:t> so that you can review and compare your answer.</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0" lvl="0" marL="0" rtl="0" algn="l">
              <a:spcBef>
                <a:spcPts val="0"/>
              </a:spcBef>
              <a:spcAft>
                <a:spcPts val="0"/>
              </a:spcAft>
              <a:buNone/>
            </a:pPr>
            <a:r>
              <a:rPr lang="en">
                <a:latin typeface="Anaheim"/>
                <a:ea typeface="Anaheim"/>
                <a:cs typeface="Anaheim"/>
                <a:sym typeface="Anaheim"/>
              </a:rPr>
              <a:t>If you want specific feedback, there are additional extended office hours (April </a:t>
            </a:r>
            <a:r>
              <a:rPr lang="en">
                <a:latin typeface="Anaheim"/>
                <a:ea typeface="Anaheim"/>
                <a:cs typeface="Anaheim"/>
                <a:sym typeface="Anaheim"/>
              </a:rPr>
              <a:t>only) this week during which we can go over your answer and challenges. We can also do challenge problems and otherwise help prepare you for the midterm.</a:t>
            </a:r>
            <a:endParaRPr>
              <a:latin typeface="Anaheim"/>
              <a:ea typeface="Anaheim"/>
              <a:cs typeface="Anaheim"/>
              <a:sym typeface="Anaheim"/>
            </a:endParaRPr>
          </a:p>
          <a:p>
            <a:pPr indent="0" lvl="0" marL="0" rtl="0" algn="l">
              <a:spcBef>
                <a:spcPts val="0"/>
              </a:spcBef>
              <a:spcAft>
                <a:spcPts val="0"/>
              </a:spcAft>
              <a:buNone/>
            </a:pPr>
            <a:r>
              <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Office hours offered W, R, F 6:30-9PM</a:t>
            </a:r>
            <a:endParaRPr>
              <a:latin typeface="Anaheim"/>
              <a:ea typeface="Anaheim"/>
              <a:cs typeface="Anaheim"/>
              <a:sym typeface="Anaheim"/>
            </a:endParaRPr>
          </a:p>
          <a:p>
            <a:pPr indent="-317500" lvl="0" marL="457200" rtl="0" algn="l">
              <a:spcBef>
                <a:spcPts val="0"/>
              </a:spcBef>
              <a:spcAft>
                <a:spcPts val="0"/>
              </a:spcAft>
              <a:buSzPts val="1400"/>
              <a:buFont typeface="Anaheim"/>
              <a:buChar char="●"/>
            </a:pPr>
            <a:r>
              <a:rPr lang="en">
                <a:latin typeface="Anaheim"/>
                <a:ea typeface="Anaheim"/>
                <a:cs typeface="Anaheim"/>
                <a:sym typeface="Anaheim"/>
              </a:rPr>
              <a:t>Office hours must be requested before 12 PM day-of.</a:t>
            </a:r>
            <a:endParaRPr>
              <a:latin typeface="Anaheim"/>
              <a:ea typeface="Anaheim"/>
              <a:cs typeface="Anaheim"/>
              <a:sym typeface="Anahei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type="ctrTitle"/>
          </p:nvPr>
        </p:nvSpPr>
        <p:spPr>
          <a:xfrm>
            <a:off x="1456650" y="1082450"/>
            <a:ext cx="1745100" cy="173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Midterm Study Guide</a:t>
            </a:r>
            <a:endParaRPr/>
          </a:p>
        </p:txBody>
      </p:sp>
      <p:sp>
        <p:nvSpPr>
          <p:cNvPr id="244" name="Google Shape;244;p35"/>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Open-ended assignment - use whatever format works best for you but you MUST turn something in.</a:t>
            </a:r>
            <a:endParaRPr/>
          </a:p>
        </p:txBody>
      </p:sp>
      <p:sp>
        <p:nvSpPr>
          <p:cNvPr id="245" name="Google Shape;245;p35"/>
          <p:cNvSpPr txBox="1"/>
          <p:nvPr/>
        </p:nvSpPr>
        <p:spPr>
          <a:xfrm>
            <a:off x="4531325" y="792850"/>
            <a:ext cx="3912600" cy="1200600"/>
          </a:xfrm>
          <a:prstGeom prst="rect">
            <a:avLst/>
          </a:prstGeom>
          <a:noFill/>
          <a:ln>
            <a:noFill/>
          </a:ln>
        </p:spPr>
        <p:txBody>
          <a:bodyPr anchorCtr="0" anchor="t" bIns="91425" lIns="91425" spcFirstLastPara="1" rIns="91425" wrap="square" tIns="91425">
            <a:spAutoFit/>
          </a:bodyPr>
          <a:lstStyle/>
          <a:p>
            <a:pPr indent="-298450" lvl="0" marL="457200" marR="72000" rtl="0" algn="l">
              <a:spcBef>
                <a:spcPts val="0"/>
              </a:spcBef>
              <a:spcAft>
                <a:spcPts val="0"/>
              </a:spcAft>
              <a:buClr>
                <a:srgbClr val="2D406A"/>
              </a:buClr>
              <a:buSzPts val="1100"/>
              <a:buFont typeface="Abel"/>
              <a:buChar char="●"/>
            </a:pPr>
            <a:r>
              <a:rPr lang="en" sz="1100">
                <a:solidFill>
                  <a:schemeClr val="accent3"/>
                </a:solidFill>
                <a:latin typeface="Anaheim"/>
                <a:ea typeface="Anaheim"/>
                <a:cs typeface="Anaheim"/>
                <a:sym typeface="Anaheim"/>
              </a:rPr>
              <a:t>Open-ended format (video, audio, virtual cards, code...comics? Macaroni art?)</a:t>
            </a:r>
            <a:endParaRPr sz="1100">
              <a:solidFill>
                <a:schemeClr val="accent3"/>
              </a:solidFill>
              <a:latin typeface="Anaheim"/>
              <a:ea typeface="Anaheim"/>
              <a:cs typeface="Anaheim"/>
              <a:sym typeface="Anaheim"/>
            </a:endParaRPr>
          </a:p>
          <a:p>
            <a:pPr indent="-298450" lvl="0" marL="457200" marR="72000" rtl="0" algn="l">
              <a:spcBef>
                <a:spcPts val="0"/>
              </a:spcBef>
              <a:spcAft>
                <a:spcPts val="0"/>
              </a:spcAft>
              <a:buClr>
                <a:srgbClr val="2D406A"/>
              </a:buClr>
              <a:buSzPts val="1100"/>
              <a:buFont typeface="Abel"/>
              <a:buChar char="●"/>
            </a:pPr>
            <a:r>
              <a:rPr lang="en" sz="1100">
                <a:solidFill>
                  <a:schemeClr val="accent3"/>
                </a:solidFill>
                <a:latin typeface="Anaheim"/>
                <a:ea typeface="Anaheim"/>
                <a:cs typeface="Anaheim"/>
                <a:sym typeface="Anaheim"/>
              </a:rPr>
              <a:t>Demonstrate intentional engagement with the material (must not be a direct scrape of powerpoints).</a:t>
            </a:r>
            <a:endParaRPr sz="1100">
              <a:solidFill>
                <a:schemeClr val="accent3"/>
              </a:solidFill>
              <a:latin typeface="Anaheim"/>
              <a:ea typeface="Anaheim"/>
              <a:cs typeface="Anaheim"/>
              <a:sym typeface="Anaheim"/>
            </a:endParaRPr>
          </a:p>
          <a:p>
            <a:pPr indent="-298450" lvl="0" marL="457200" marR="72000" rtl="0" algn="l">
              <a:spcBef>
                <a:spcPts val="0"/>
              </a:spcBef>
              <a:spcAft>
                <a:spcPts val="0"/>
              </a:spcAft>
              <a:buClr>
                <a:srgbClr val="2D406A"/>
              </a:buClr>
              <a:buSzPts val="1100"/>
              <a:buFont typeface="Abel"/>
              <a:buChar char="●"/>
            </a:pPr>
            <a:r>
              <a:rPr lang="en" sz="1100">
                <a:solidFill>
                  <a:schemeClr val="accent3"/>
                </a:solidFill>
                <a:latin typeface="Anaheim"/>
                <a:ea typeface="Anaheim"/>
                <a:cs typeface="Anaheim"/>
                <a:sym typeface="Anaheim"/>
              </a:rPr>
              <a:t>If a group submission we must be able to clearly distinguish your work and contributions from others.</a:t>
            </a:r>
            <a:endParaRPr sz="1100">
              <a:solidFill>
                <a:schemeClr val="accent3"/>
              </a:solidFill>
              <a:latin typeface="Anaheim"/>
              <a:ea typeface="Anaheim"/>
              <a:cs typeface="Anaheim"/>
              <a:sym typeface="Anahei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ctrTitle"/>
          </p:nvPr>
        </p:nvSpPr>
        <p:spPr>
          <a:xfrm>
            <a:off x="1143850" y="1105475"/>
            <a:ext cx="2058000" cy="171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Code Concepts review</a:t>
            </a:r>
            <a:endParaRPr/>
          </a:p>
        </p:txBody>
      </p:sp>
      <p:sp>
        <p:nvSpPr>
          <p:cNvPr id="251" name="Google Shape;251;p36"/>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From basic math through defining our own functions and importing libraries to access code others have written - we have learned a lot!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Economy Thesis by Slidesgo">
  <a:themeElements>
    <a:clrScheme name="Simple Light">
      <a:dk1>
        <a:srgbClr val="FAFAFA"/>
      </a:dk1>
      <a:lt1>
        <a:srgbClr val="C1E5F8"/>
      </a:lt1>
      <a:dk2>
        <a:srgbClr val="A4D8F4"/>
      </a:dk2>
      <a:lt2>
        <a:srgbClr val="71B8DF"/>
      </a:lt2>
      <a:accent1>
        <a:srgbClr val="53A7D5"/>
      </a:accent1>
      <a:accent2>
        <a:srgbClr val="217BAC"/>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